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1"/>
  </p:notesMasterIdLst>
  <p:sldIdLst>
    <p:sldId id="411" r:id="rId2"/>
    <p:sldId id="256" r:id="rId3"/>
    <p:sldId id="416" r:id="rId4"/>
    <p:sldId id="257" r:id="rId5"/>
    <p:sldId id="265" r:id="rId6"/>
    <p:sldId id="264" r:id="rId7"/>
    <p:sldId id="261" r:id="rId8"/>
    <p:sldId id="266" r:id="rId9"/>
    <p:sldId id="267" r:id="rId10"/>
    <p:sldId id="277" r:id="rId11"/>
    <p:sldId id="279" r:id="rId12"/>
    <p:sldId id="350" r:id="rId13"/>
    <p:sldId id="260" r:id="rId14"/>
    <p:sldId id="268" r:id="rId15"/>
    <p:sldId id="299" r:id="rId16"/>
    <p:sldId id="412" r:id="rId17"/>
    <p:sldId id="269" r:id="rId18"/>
    <p:sldId id="271" r:id="rId19"/>
    <p:sldId id="273" r:id="rId20"/>
    <p:sldId id="275" r:id="rId21"/>
    <p:sldId id="274" r:id="rId22"/>
    <p:sldId id="276" r:id="rId23"/>
    <p:sldId id="278" r:id="rId24"/>
    <p:sldId id="280" r:id="rId25"/>
    <p:sldId id="286" r:id="rId26"/>
    <p:sldId id="281" r:id="rId27"/>
    <p:sldId id="282" r:id="rId28"/>
    <p:sldId id="285" r:id="rId29"/>
    <p:sldId id="284" r:id="rId30"/>
    <p:sldId id="287" r:id="rId31"/>
    <p:sldId id="270" r:id="rId32"/>
    <p:sldId id="288" r:id="rId33"/>
    <p:sldId id="262" r:id="rId34"/>
    <p:sldId id="292" r:id="rId35"/>
    <p:sldId id="296" r:id="rId36"/>
    <p:sldId id="298" r:id="rId37"/>
    <p:sldId id="297" r:id="rId38"/>
    <p:sldId id="316" r:id="rId39"/>
    <p:sldId id="291" r:id="rId40"/>
    <p:sldId id="293" r:id="rId41"/>
    <p:sldId id="311" r:id="rId42"/>
    <p:sldId id="314" r:id="rId43"/>
    <p:sldId id="300" r:id="rId44"/>
    <p:sldId id="398" r:id="rId45"/>
    <p:sldId id="406" r:id="rId46"/>
    <p:sldId id="294" r:id="rId47"/>
    <p:sldId id="305" r:id="rId48"/>
    <p:sldId id="306" r:id="rId49"/>
    <p:sldId id="302" r:id="rId50"/>
    <p:sldId id="352" r:id="rId51"/>
    <p:sldId id="345" r:id="rId52"/>
    <p:sldId id="303" r:id="rId53"/>
    <p:sldId id="399" r:id="rId54"/>
    <p:sldId id="400" r:id="rId55"/>
    <p:sldId id="315" r:id="rId56"/>
    <p:sldId id="312" r:id="rId57"/>
    <p:sldId id="313" r:id="rId58"/>
    <p:sldId id="318" r:id="rId59"/>
    <p:sldId id="317" r:id="rId60"/>
    <p:sldId id="322" r:id="rId61"/>
    <p:sldId id="289" r:id="rId62"/>
    <p:sldId id="310" r:id="rId63"/>
    <p:sldId id="320" r:id="rId64"/>
    <p:sldId id="321" r:id="rId65"/>
    <p:sldId id="323" r:id="rId66"/>
    <p:sldId id="324" r:id="rId67"/>
    <p:sldId id="342" r:id="rId68"/>
    <p:sldId id="325" r:id="rId69"/>
    <p:sldId id="326" r:id="rId70"/>
    <p:sldId id="327" r:id="rId71"/>
    <p:sldId id="328" r:id="rId72"/>
    <p:sldId id="329" r:id="rId73"/>
    <p:sldId id="346" r:id="rId74"/>
    <p:sldId id="347" r:id="rId75"/>
    <p:sldId id="348" r:id="rId76"/>
    <p:sldId id="349" r:id="rId77"/>
    <p:sldId id="415" r:id="rId78"/>
    <p:sldId id="413" r:id="rId79"/>
    <p:sldId id="414" r:id="rId80"/>
    <p:sldId id="330" r:id="rId81"/>
    <p:sldId id="331" r:id="rId82"/>
    <p:sldId id="343" r:id="rId83"/>
    <p:sldId id="333" r:id="rId84"/>
    <p:sldId id="336" r:id="rId85"/>
    <p:sldId id="319" r:id="rId86"/>
    <p:sldId id="339" r:id="rId87"/>
    <p:sldId id="338" r:id="rId88"/>
    <p:sldId id="340" r:id="rId89"/>
    <p:sldId id="353" r:id="rId90"/>
    <p:sldId id="351" r:id="rId91"/>
    <p:sldId id="404" r:id="rId92"/>
    <p:sldId id="403" r:id="rId93"/>
    <p:sldId id="408" r:id="rId94"/>
    <p:sldId id="407" r:id="rId95"/>
    <p:sldId id="409" r:id="rId96"/>
    <p:sldId id="354" r:id="rId97"/>
    <p:sldId id="355" r:id="rId98"/>
    <p:sldId id="356" r:id="rId99"/>
    <p:sldId id="405" r:id="rId100"/>
    <p:sldId id="357" r:id="rId101"/>
    <p:sldId id="358" r:id="rId102"/>
    <p:sldId id="359" r:id="rId103"/>
    <p:sldId id="360" r:id="rId104"/>
    <p:sldId id="361" r:id="rId105"/>
    <p:sldId id="362" r:id="rId106"/>
    <p:sldId id="363" r:id="rId107"/>
    <p:sldId id="364" r:id="rId108"/>
    <p:sldId id="367" r:id="rId109"/>
    <p:sldId id="365" r:id="rId110"/>
    <p:sldId id="368" r:id="rId111"/>
    <p:sldId id="366" r:id="rId112"/>
    <p:sldId id="369" r:id="rId113"/>
    <p:sldId id="290" r:id="rId114"/>
    <p:sldId id="371" r:id="rId115"/>
    <p:sldId id="372" r:id="rId116"/>
    <p:sldId id="370" r:id="rId117"/>
    <p:sldId id="383" r:id="rId118"/>
    <p:sldId id="373" r:id="rId119"/>
    <p:sldId id="394" r:id="rId120"/>
    <p:sldId id="376" r:id="rId121"/>
    <p:sldId id="377" r:id="rId122"/>
    <p:sldId id="378" r:id="rId123"/>
    <p:sldId id="375" r:id="rId124"/>
    <p:sldId id="384" r:id="rId125"/>
    <p:sldId id="410" r:id="rId126"/>
    <p:sldId id="382" r:id="rId127"/>
    <p:sldId id="386" r:id="rId128"/>
    <p:sldId id="387" r:id="rId129"/>
    <p:sldId id="388" r:id="rId130"/>
    <p:sldId id="381" r:id="rId131"/>
    <p:sldId id="393" r:id="rId132"/>
    <p:sldId id="389" r:id="rId133"/>
    <p:sldId id="379" r:id="rId134"/>
    <p:sldId id="390" r:id="rId135"/>
    <p:sldId id="374" r:id="rId136"/>
    <p:sldId id="392" r:id="rId137"/>
    <p:sldId id="395" r:id="rId138"/>
    <p:sldId id="263" r:id="rId139"/>
    <p:sldId id="258" r:id="rId140"/>
    <p:sldId id="259" r:id="rId141"/>
    <p:sldId id="397" r:id="rId142"/>
    <p:sldId id="307" r:id="rId143"/>
    <p:sldId id="309" r:id="rId144"/>
    <p:sldId id="308" r:id="rId145"/>
    <p:sldId id="402" r:id="rId146"/>
    <p:sldId id="401" r:id="rId147"/>
    <p:sldId id="334" r:id="rId148"/>
    <p:sldId id="332" r:id="rId149"/>
    <p:sldId id="335" r:id="rId15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9EC03B4-D521-4104-8C6D-B96C05F1156C}">
          <p14:sldIdLst>
            <p14:sldId id="411"/>
            <p14:sldId id="256"/>
            <p14:sldId id="416"/>
            <p14:sldId id="257"/>
          </p14:sldIdLst>
        </p14:section>
        <p14:section name="coroutines intro" id="{D7D690E8-9724-4E6F-8070-7D71A70D38AA}">
          <p14:sldIdLst>
            <p14:sldId id="265"/>
            <p14:sldId id="264"/>
            <p14:sldId id="261"/>
            <p14:sldId id="266"/>
            <p14:sldId id="267"/>
            <p14:sldId id="277"/>
            <p14:sldId id="279"/>
            <p14:sldId id="350"/>
          </p14:sldIdLst>
        </p14:section>
        <p14:section name="naive generator" id="{D6C66FB1-E15E-4F23-A1EE-EADD89380E22}">
          <p14:sldIdLst>
            <p14:sldId id="260"/>
            <p14:sldId id="268"/>
            <p14:sldId id="299"/>
            <p14:sldId id="412"/>
            <p14:sldId id="269"/>
            <p14:sldId id="271"/>
            <p14:sldId id="273"/>
            <p14:sldId id="275"/>
            <p14:sldId id="274"/>
            <p14:sldId id="276"/>
            <p14:sldId id="278"/>
            <p14:sldId id="280"/>
            <p14:sldId id="286"/>
            <p14:sldId id="281"/>
            <p14:sldId id="282"/>
            <p14:sldId id="285"/>
            <p14:sldId id="284"/>
            <p14:sldId id="287"/>
            <p14:sldId id="270"/>
            <p14:sldId id="288"/>
            <p14:sldId id="262"/>
            <p14:sldId id="292"/>
            <p14:sldId id="296"/>
            <p14:sldId id="298"/>
            <p14:sldId id="297"/>
            <p14:sldId id="316"/>
          </p14:sldIdLst>
        </p14:section>
        <p14:section name="simple generator" id="{B40DE044-8E25-42ED-865E-1693F1970924}">
          <p14:sldIdLst>
            <p14:sldId id="291"/>
            <p14:sldId id="293"/>
            <p14:sldId id="311"/>
            <p14:sldId id="314"/>
            <p14:sldId id="300"/>
            <p14:sldId id="398"/>
            <p14:sldId id="406"/>
            <p14:sldId id="294"/>
            <p14:sldId id="305"/>
            <p14:sldId id="306"/>
            <p14:sldId id="302"/>
            <p14:sldId id="352"/>
            <p14:sldId id="345"/>
            <p14:sldId id="303"/>
            <p14:sldId id="399"/>
            <p14:sldId id="400"/>
            <p14:sldId id="315"/>
            <p14:sldId id="312"/>
            <p14:sldId id="313"/>
            <p14:sldId id="318"/>
            <p14:sldId id="317"/>
            <p14:sldId id="322"/>
          </p14:sldIdLst>
        </p14:section>
        <p14:section name="range generator" id="{F94E95A1-0067-45ED-803E-CDB334F5E969}">
          <p14:sldIdLst>
            <p14:sldId id="289"/>
            <p14:sldId id="310"/>
            <p14:sldId id="320"/>
            <p14:sldId id="321"/>
            <p14:sldId id="323"/>
            <p14:sldId id="324"/>
            <p14:sldId id="342"/>
            <p14:sldId id="325"/>
            <p14:sldId id="326"/>
            <p14:sldId id="327"/>
            <p14:sldId id="328"/>
            <p14:sldId id="329"/>
            <p14:sldId id="346"/>
            <p14:sldId id="347"/>
            <p14:sldId id="348"/>
            <p14:sldId id="349"/>
            <p14:sldId id="415"/>
            <p14:sldId id="413"/>
            <p14:sldId id="414"/>
            <p14:sldId id="330"/>
            <p14:sldId id="331"/>
            <p14:sldId id="343"/>
            <p14:sldId id="333"/>
            <p14:sldId id="336"/>
            <p14:sldId id="319"/>
            <p14:sldId id="339"/>
          </p14:sldIdLst>
        </p14:section>
        <p14:section name="recursive generator" id="{3EC65E9F-D9B8-4672-9F15-5C6052913B28}">
          <p14:sldIdLst>
            <p14:sldId id="338"/>
            <p14:sldId id="340"/>
            <p14:sldId id="353"/>
            <p14:sldId id="351"/>
            <p14:sldId id="404"/>
            <p14:sldId id="403"/>
            <p14:sldId id="408"/>
            <p14:sldId id="407"/>
            <p14:sldId id="409"/>
            <p14:sldId id="354"/>
            <p14:sldId id="355"/>
            <p14:sldId id="356"/>
            <p14:sldId id="405"/>
            <p14:sldId id="357"/>
            <p14:sldId id="358"/>
            <p14:sldId id="359"/>
            <p14:sldId id="360"/>
          </p14:sldIdLst>
        </p14:section>
        <p14:section name="std::generator" id="{60CA4529-6BAF-428E-8408-06A981D5735D}">
          <p14:sldIdLst>
            <p14:sldId id="361"/>
            <p14:sldId id="362"/>
            <p14:sldId id="363"/>
            <p14:sldId id="364"/>
            <p14:sldId id="367"/>
            <p14:sldId id="365"/>
            <p14:sldId id="368"/>
            <p14:sldId id="366"/>
            <p14:sldId id="369"/>
          </p14:sldIdLst>
        </p14:section>
        <p14:section name="async generator" id="{F1035614-4C74-480E-8D80-B05BB6246016}">
          <p14:sldIdLst>
            <p14:sldId id="290"/>
            <p14:sldId id="371"/>
            <p14:sldId id="372"/>
            <p14:sldId id="370"/>
            <p14:sldId id="383"/>
            <p14:sldId id="373"/>
            <p14:sldId id="394"/>
            <p14:sldId id="376"/>
            <p14:sldId id="377"/>
            <p14:sldId id="378"/>
            <p14:sldId id="375"/>
            <p14:sldId id="384"/>
            <p14:sldId id="410"/>
            <p14:sldId id="382"/>
            <p14:sldId id="386"/>
            <p14:sldId id="387"/>
            <p14:sldId id="388"/>
            <p14:sldId id="381"/>
            <p14:sldId id="393"/>
            <p14:sldId id="389"/>
            <p14:sldId id="379"/>
            <p14:sldId id="390"/>
            <p14:sldId id="374"/>
            <p14:sldId id="392"/>
          </p14:sldIdLst>
        </p14:section>
        <p14:section name="credits" id="{0A35D5A9-FE60-4B5B-BA83-97A112314CBA}">
          <p14:sldIdLst>
            <p14:sldId id="395"/>
            <p14:sldId id="263"/>
            <p14:sldId id="258"/>
            <p14:sldId id="259"/>
          </p14:sldIdLst>
        </p14:section>
        <p14:section name="bonus slides" id="{4CFCCCB1-3916-4A5D-9854-548AC99EC0F8}">
          <p14:sldIdLst>
            <p14:sldId id="397"/>
            <p14:sldId id="307"/>
            <p14:sldId id="309"/>
            <p14:sldId id="308"/>
            <p14:sldId id="402"/>
            <p14:sldId id="401"/>
            <p14:sldId id="334"/>
            <p14:sldId id="332"/>
            <p14:sldId id="33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vel Novikov" initials="PN" lastIdx="4" clrIdx="0">
    <p:extLst>
      <p:ext uri="{19B8F6BF-5375-455C-9EA6-DF929625EA0E}">
        <p15:presenceInfo xmlns:p15="http://schemas.microsoft.com/office/powerpoint/2012/main" userId="S::pnovikov@aligntech.com::2ada3385-1114-43c6-9cfd-34aad735a0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8"/>
    <a:srgbClr val="BFCFEB"/>
    <a:srgbClr val="2B9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>
      <p:cViewPr varScale="1">
        <p:scale>
          <a:sx n="100" d="100"/>
          <a:sy n="100" d="100"/>
        </p:scale>
        <p:origin x="108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theme" Target="theme/theme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notesMaster" Target="notesMasters/notesMaster1.xml"/><Relationship Id="rId156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presProps" Target="pres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viewProps" Target="viewProps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/Relationships>
</file>

<file path=ppt/media/image1.png>
</file>

<file path=ppt/media/image10.png>
</file>

<file path=ppt/media/image11.jpeg>
</file>

<file path=ppt/media/image2.png>
</file>

<file path=ppt/media/image3.png>
</file>

<file path=ppt/media/image4.gif>
</file>

<file path=ppt/media/image5.gif>
</file>

<file path=ppt/media/image6.png>
</file>

<file path=ppt/media/image7.jpe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DB886-F4BF-4FCD-A762-3CE5103C9C2F}" type="datetimeFigureOut">
              <a:rPr lang="ru-RU" smtClean="0"/>
              <a:t>10.09.2022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32884-38D9-473C-8703-9F68743BC4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128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7956-51FC-4033-BFE3-AC85DCFA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8C7E84-0E72-4F6C-9DD6-6F028B26F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C2D6F-AB64-49B7-A5D5-ECD888B4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8C93A-042B-4B89-A096-EF88445BFCF9}" type="datetime1">
              <a:rPr lang="ru-RU" smtClean="0"/>
              <a:t>10.09.2022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5812F-DC27-4C0C-A20C-F9E0C299D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6D86F-09A7-4870-8904-EA12CD4EE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53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87C75-A2FA-4931-B2E3-53DACA3D9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474EEA-88E0-4CAA-8759-03C358CB0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6E79A-EEFC-47DB-86FB-3D31C12EB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F8C0B-59F3-4755-8FB8-DC2A7973A907}" type="datetime1">
              <a:rPr lang="ru-RU" smtClean="0"/>
              <a:t>10.09.2022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6BBA7-8035-41F4-B404-7891F8493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C1284-DAD0-46B8-9728-5C102F68D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9103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8CC122-CAD5-42C6-8882-D0A6CBA95D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612775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7A1875-BD6A-449B-8C2C-BC1B0F6C8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6127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F1CC0-D655-44D0-848D-57E5F686E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661B0-07D9-43F8-894C-17C94E862807}" type="datetime1">
              <a:rPr lang="ru-RU" smtClean="0"/>
              <a:t>10.09.2022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4799D-5BDE-4078-9414-A2078FA1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534AA-DEAE-4B17-9323-D5DF260E9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748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206B3-5FDA-4AF8-A088-E29ACAF93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CA2A9-8D56-4FF3-8828-81018E276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C58AC-A95B-4326-AAD4-D6C586404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376DB-1B42-497F-BD5C-30E42AA87EA3}" type="datetime1">
              <a:rPr lang="ru-RU" smtClean="0"/>
              <a:t>10.09.2022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18979-A57F-4C77-A27C-078FDD307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8FF06-BA4C-449F-A9F3-DCFCCB1DA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415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A268E-11CE-40A1-B57F-12AD3354F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E0D10-F72F-4880-9BFD-096A73B35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9BF05-4E92-4F33-B132-B484F862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993-CC06-4D40-9A08-8129B61444F7}" type="datetime1">
              <a:rPr lang="ru-RU" smtClean="0"/>
              <a:t>10.09.2022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27922-CE8B-4C6E-8D7D-A9F5EA73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D9E01-5D54-4880-BF77-0D0C45EF3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043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CD4FF-74DF-414F-B7C3-FEC96FC2C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429CF-F184-480A-A667-9A02656CB7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181600" cy="5167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6F98E-3787-4932-B50F-EA19D0CE0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5181600" cy="51673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613A2-18D9-46E1-9C9E-1CF2D2250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C12EF-0380-45CF-A122-551B3EA14CC6}" type="datetime1">
              <a:rPr lang="ru-RU" smtClean="0"/>
              <a:t>10.09.2022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A50E0A-9B3C-4769-A30E-24FD497FE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45ABA-AFBF-42FE-9ECE-F5E3CD763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00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2030B-DAB2-452D-83D2-16FBFEFA1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4C05E1-AF8E-4736-B491-A82ECE406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080067-9F60-42A2-8351-63708B76E7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49475"/>
            <a:ext cx="5157787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2D89B9-B13E-430F-A654-8AA429B15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3D5817-A708-4A28-B8FC-126B3CDDF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49475"/>
            <a:ext cx="5183188" cy="4343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BCB07A-6927-454C-BAD6-57D5CED2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32DD3-1D99-4739-AA37-9E953B03B57D}" type="datetime1">
              <a:rPr lang="ru-RU" smtClean="0"/>
              <a:t>10.09.2022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8693D9-F26E-4E22-80A0-344725157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9DB074-F050-4E8D-A5A1-10209FD3E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16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584F9-907C-41F2-A5EB-0A6A398B7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1FFC0-525F-4924-A10B-200B45585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65273-3AB5-49DF-B1C8-993193243619}" type="datetime1">
              <a:rPr lang="ru-RU" smtClean="0"/>
              <a:t>10.09.2022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76697A-45A1-4B35-AE24-2C2EB7F90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F4ECE-C8F2-4201-A439-EFA18C04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356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428B3-BB8A-4719-95B0-AE0C27689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ABCD-DEED-4FA0-9970-902DDBE8CF1F}" type="datetime1">
              <a:rPr lang="ru-RU" smtClean="0"/>
              <a:t>10.09.2022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3EB5E2-2639-4754-A683-12E11AA77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207B6-926F-4C54-B2A2-F1C8BCA8A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022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6C4F-7938-4253-B082-51C23AD55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E56AF-7148-4F88-BE33-4E2401029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E317DC-207C-41A3-BC30-5F662678BF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A28E14-9455-45CC-89CF-AD35ADBEE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14DD-E571-4456-93EC-6C8A39AA5DB7}" type="datetime1">
              <a:rPr lang="ru-RU" smtClean="0"/>
              <a:t>10.09.2022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EF87B-4156-42C6-AB66-C135EA4AD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AB706-3AB8-4476-8173-9401A7460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176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085B-4FBF-4601-8DA2-E2890612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FC7B44-848F-475D-BB61-793B1F6148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E308B4-6261-447B-9438-3D6A97F20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F129A9-6D6E-45D0-BF1D-0534F546C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C8136-0EE3-44BF-B088-4389F4BD68F4}" type="datetime1">
              <a:rPr lang="ru-RU" smtClean="0"/>
              <a:t>10.09.2022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DA725-B370-415C-8603-01FF3B5EA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3AFFE-C25C-4418-80BF-71F13C9D0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39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4128E-0577-41A8-B9CD-077D055FF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09FEB-1154-4531-93AC-7DE69D11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25563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90370-7317-4336-8957-A003123C1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1195E-259E-47CD-9275-14965229AA6C}" type="datetime1">
              <a:rPr lang="ru-RU" smtClean="0"/>
              <a:t>10.09.2022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EF925-241B-4D0F-85E3-C8F473967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1D628-9937-4653-913A-BFA26DC34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79DF1-DEF2-4968-8CC9-91C4A91D9A19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8616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hyperlink" Target="http://wg21.link/p2502" TargetMode="Externa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youtu.be/tj0URCY_A1s" TargetMode="External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it.ly/3wr5vxW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hyperlink" Target="http://wg21.link/p2502" TargetMode="External"/><Relationship Id="rId2" Type="http://schemas.openxmlformats.org/officeDocument/2006/relationships/hyperlink" Target="https://youtu.be/1Wy5sq3s2r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tj0URCY_A1s" TargetMode="Externa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it.ly/3wr5vxW" TargetMode="Externa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3F825B-FC2C-4732-A68B-6FD7B552B5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06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9189A3D-2DFE-4AD8-AA12-95FD4B3A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1A0875-EBAD-4ADB-A5DE-9045C84BBCE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838BA-5D1B-4E78-B672-D9FB35D0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</a:t>
            </a:fld>
            <a:endParaRPr lang="ru-RU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B289F279-8C8A-4673-A8D3-DA6A74F9A329}"/>
              </a:ext>
            </a:extLst>
          </p:cNvPr>
          <p:cNvSpPr/>
          <p:nvPr/>
        </p:nvSpPr>
        <p:spPr>
          <a:xfrm>
            <a:off x="278371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474408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100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8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101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BDBC2B-D418-4BE5-9497-A2756F7B436B}"/>
              </a:ext>
            </a:extLst>
          </p:cNvPr>
          <p:cNvCxnSpPr>
            <a:cxnSpLocks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0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102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96479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BC1B3-2913-41E2-9F57-9812EF263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F8615-A9DE-475F-9879-08FF20ECA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this presentation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/>
              <a:t> and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dirty="0"/>
              <a:t> are</a:t>
            </a:r>
            <a:br>
              <a:rPr lang="en-US" dirty="0"/>
            </a:br>
            <a:r>
              <a:rPr lang="en-US" dirty="0"/>
              <a:t>different because the latter needs additional fields to track nested-ness,</a:t>
            </a:r>
            <a:br>
              <a:rPr lang="en-US" dirty="0"/>
            </a:br>
            <a:r>
              <a:rPr lang="en-US" dirty="0"/>
              <a:t>which is an overhead (though a reasonably small one).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E7D82-E6DA-41CE-9DC6-936F5B270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103</a:t>
            </a:fld>
            <a:endParaRPr lang="ru-RU"/>
          </a:p>
        </p:txBody>
      </p:sp>
      <p:pic>
        <p:nvPicPr>
          <p:cNvPr id="5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1457AC5-E594-4947-8582-3DBCC96640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3052337" y="2924944"/>
            <a:ext cx="6087325" cy="3429479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48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r>
              <a:rPr lang="en-US" b="1" dirty="0"/>
              <a:t>P2502</a:t>
            </a:r>
            <a:r>
              <a:rPr lang="en-US" dirty="0"/>
              <a:t>: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</a:t>
            </a:r>
            <a:r>
              <a:rPr lang="en-US" sz="2800" dirty="0">
                <a:latin typeface="Cascadia Mono" panose="020B0609020000020004" pitchFamily="49" charset="0"/>
                <a:cs typeface="Cascadia Mono" panose="020B0609020000020004" pitchFamily="49" charset="0"/>
              </a:rPr>
              <a:t>::generator</a:t>
            </a:r>
            <a:r>
              <a:rPr lang="en-US" sz="2800" dirty="0"/>
              <a:t>: Synchronous Coroutine Generator for Ranges</a:t>
            </a:r>
            <a:br>
              <a:rPr lang="en-US" sz="2800" dirty="0"/>
            </a:br>
            <a:r>
              <a:rPr lang="en-US" dirty="0"/>
              <a:t>by Casey Carter </a:t>
            </a:r>
            <a:r>
              <a:rPr lang="en-US" sz="2800" dirty="0">
                <a:hlinkClick r:id="rId2"/>
              </a:rPr>
              <a:t>http://wg21.link/p2502</a:t>
            </a:r>
            <a:endParaRPr lang="en-US" sz="2800" dirty="0"/>
          </a:p>
          <a:p>
            <a:r>
              <a:rPr lang="en-US" dirty="0"/>
              <a:t>accepted into C++23</a:t>
            </a:r>
          </a:p>
          <a:p>
            <a:r>
              <a:rPr lang="en-US" dirty="0"/>
              <a:t>works very much like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206051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65838-C08E-41C7-9D5B-20AC599B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0"/>
            <a:ext cx="11568608" cy="68579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namespace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public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yielded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conditional_t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is_reference_v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&lt;reference&gt;, reference,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reference&amp;&gt;;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delete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&amp;&amp;)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default_sentinel_t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constexpr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ranges::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enable_view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Allocator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105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FC777FE-ED09-4527-9AB4-EFDCF5C48A7A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3719736" y="980728"/>
            <a:ext cx="360040" cy="128047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81F82B9-D1ED-4241-8835-0DDC2DDB7EE6}"/>
              </a:ext>
            </a:extLst>
          </p:cNvPr>
          <p:cNvSpPr txBox="1"/>
          <p:nvPr/>
        </p:nvSpPr>
        <p:spPr>
          <a:xfrm>
            <a:off x="4079776" y="908720"/>
            <a:ext cx="2304256" cy="40011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[[</a:t>
            </a:r>
            <a:r>
              <a:rPr lang="en-US" sz="2000" dirty="0" err="1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nodiscard</a:t>
            </a:r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]]</a:t>
            </a:r>
            <a:r>
              <a:rPr lang="en-US" sz="2000" dirty="0"/>
              <a:t>?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70725640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B30A-A185-4310-95BB-B9682669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F9D5CB-C789-4EA4-BEDC-206E2790B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Members [</a:t>
            </a:r>
            <a:r>
              <a:rPr lang="en-US" dirty="0" err="1"/>
              <a:t>generator.members</a:t>
            </a:r>
            <a:r>
              <a:rPr lang="en-US" dirty="0"/>
              <a:t>]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 begin();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Preconditions:</a:t>
            </a:r>
            <a:r>
              <a:rPr lang="en-US" dirty="0"/>
              <a:t>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refers to a coroutine suspended at its initial suspend-point.</a:t>
            </a:r>
          </a:p>
          <a:p>
            <a:pPr marL="457200" lvl="1" indent="0">
              <a:buNone/>
            </a:pPr>
            <a:r>
              <a:rPr lang="en-US" i="1" dirty="0"/>
              <a:t>Effects:</a:t>
            </a:r>
            <a:r>
              <a:rPr lang="en-US" dirty="0"/>
              <a:t> Equivalent to:</a:t>
            </a:r>
          </a:p>
          <a:p>
            <a:pPr marL="914400" lvl="2" indent="0">
              <a:buNone/>
            </a:pPr>
            <a:r>
              <a:rPr lang="en-US" sz="2400" i="1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sz="2400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.resume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();</a:t>
            </a:r>
          </a:p>
          <a:p>
            <a:pPr marL="914400" lvl="2" indent="0">
              <a:spcAft>
                <a:spcPts val="1200"/>
              </a:spcAft>
              <a:buNone/>
            </a:pP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return </a:t>
            </a:r>
            <a:r>
              <a:rPr lang="en-US" sz="24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iterator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(coroutine_);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i="1" dirty="0"/>
              <a:t>Remarks:</a:t>
            </a:r>
            <a:r>
              <a:rPr lang="en-US" dirty="0"/>
              <a:t> This function pushes </a:t>
            </a:r>
            <a:r>
              <a:rPr lang="en-US" sz="2000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coroutine_</a:t>
            </a:r>
            <a:r>
              <a:rPr lang="en-US" dirty="0"/>
              <a:t> onto the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generator</a:t>
            </a:r>
            <a:r>
              <a:rPr lang="en-US" dirty="0"/>
              <a:t>’s empty stack of associated coroutines.</a:t>
            </a:r>
          </a:p>
          <a:p>
            <a:pPr marL="457200" lvl="1" indent="0">
              <a:buNone/>
            </a:pPr>
            <a:r>
              <a:rPr lang="en-US" dirty="0"/>
              <a:t>[ </a:t>
            </a:r>
            <a:r>
              <a:rPr lang="en-US" i="1" dirty="0"/>
              <a:t>Note:</a:t>
            </a:r>
            <a:r>
              <a:rPr lang="en-US" dirty="0"/>
              <a:t> A program that calls </a:t>
            </a:r>
            <a:r>
              <a:rPr lang="en-US" sz="2000" dirty="0">
                <a:latin typeface="Cascadia Mono" panose="020B0609020000020004" pitchFamily="49" charset="0"/>
                <a:cs typeface="Cascadia Mono" panose="020B0609020000020004" pitchFamily="49" charset="0"/>
              </a:rPr>
              <a:t>begin</a:t>
            </a:r>
            <a:r>
              <a:rPr lang="en-US" dirty="0"/>
              <a:t> more than once on the same generator has undefined behavior. — </a:t>
            </a:r>
            <a:r>
              <a:rPr lang="en-US" i="1" dirty="0"/>
              <a:t>end note</a:t>
            </a:r>
            <a:r>
              <a:rPr lang="en-US" dirty="0"/>
              <a:t> ]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2ABA7-27F7-458C-B187-CD709E73C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77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107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193393-8640-4586-A7EE-AE156EA3E378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5591944" y="2852936"/>
            <a:ext cx="648072" cy="6353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D3057A2-3524-43DD-A7B0-91B3D7281553}"/>
              </a:ext>
            </a:extLst>
          </p:cNvPr>
          <p:cNvSpPr txBox="1"/>
          <p:nvPr/>
        </p:nvSpPr>
        <p:spPr>
          <a:xfrm>
            <a:off x="6240016" y="3011279"/>
            <a:ext cx="3847741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changes observable state</a:t>
            </a:r>
          </a:p>
          <a:p>
            <a:r>
              <a:rPr lang="en-US" sz="2800" dirty="0"/>
              <a:t>(that we can't observe)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14675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UB: '</a:t>
            </a:r>
            <a:r>
              <a:rPr lang="en-US" sz="2800" dirty="0" err="1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is called</a:t>
            </a:r>
            <a:endParaRPr lang="ru-RU" sz="2800" dirty="0">
              <a:solidFill>
                <a:srgbClr val="C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35982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std::ranges::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elements_of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g };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UB?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109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1873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06783-CC04-4F4A-87B7-1FF1D7CA2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B18CE-DA23-4EAE-91DB-6E5D4565D05F}"/>
              </a:ext>
            </a:extLst>
          </p:cNvPr>
          <p:cNvSpPr>
            <a:spLocks noGrp="1"/>
          </p:cNvSpPr>
          <p:nvPr>
            <p:ph idx="1"/>
          </p:nvPr>
        </p:nvSpPr>
        <p:spPr>
          <a:ln w="38100">
            <a:solidFill>
              <a:srgbClr val="FFC000"/>
            </a:solidFill>
            <a:prstDash val="sysDot"/>
          </a:ln>
        </p:spPr>
        <p:txBody>
          <a:bodyPr/>
          <a:lstStyle/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36000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36000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8DC5F-56EE-4688-BC05-14423DA84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</a:t>
            </a:fld>
            <a:endParaRPr lang="ru-RU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F2CBFB3E-B66C-4E01-8203-4EA0916AC6BB}"/>
              </a:ext>
            </a:extLst>
          </p:cNvPr>
          <p:cNvSpPr/>
          <p:nvPr/>
        </p:nvSpPr>
        <p:spPr>
          <a:xfrm>
            <a:off x="3143752" y="2781008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2B6A30-C55D-4471-A1A6-A2C288F7E9F1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DFB9E-8694-4A9B-B7ED-9A7FD504E867}"/>
              </a:ext>
            </a:extLst>
          </p:cNvPr>
          <p:cNvSpPr txBox="1"/>
          <p:nvPr/>
        </p:nvSpPr>
        <p:spPr>
          <a:xfrm>
            <a:off x="6672064" y="4365104"/>
            <a:ext cx="5184576" cy="181588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implicit </a:t>
            </a:r>
            <a:r>
              <a:rPr lang="en-US" sz="2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75DC33-AD8A-4DE7-896D-107684ECC39D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5375920" y="2492896"/>
            <a:ext cx="576064" cy="51161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142393B-0874-4820-B6B3-B011AADB4560}"/>
              </a:ext>
            </a:extLst>
          </p:cNvPr>
          <p:cNvSpPr txBox="1"/>
          <p:nvPr/>
        </p:nvSpPr>
        <p:spPr>
          <a:xfrm>
            <a:off x="5951984" y="2773679"/>
            <a:ext cx="45365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should be of type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highlight>
                  <a:srgbClr val="FFFFFF"/>
                </a:highlight>
              </a:rPr>
              <a:t> in our case</a:t>
            </a:r>
            <a:endParaRPr lang="ru-RU" sz="24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72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4B5B7-66DF-47C3-B077-EF0FC18B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5A8CA-5C0F-40C2-8E9E-270CD2C9C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 std::views::take(1))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pointless: calling 'begin()' is UB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processValues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FF2A7-25F0-4B19-AE28-B9AF1AC1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08596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FCC94-F415-4D0C-85AA-D07B2C3B3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759B3-EF7A-4800-9079-68AD8123C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istringstream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 world ...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someCondition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&gt;{};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 something else with the rest of the data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C62F79-2411-4CF1-801D-C685FA6D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111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721E073-3A04-470D-AB67-9E08BFDB248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728979" y="2204864"/>
            <a:ext cx="103325" cy="492136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CA343C4-1B4F-4DC7-A8A7-A115ACF99F95}"/>
              </a:ext>
            </a:extLst>
          </p:cNvPr>
          <p:cNvSpPr txBox="1"/>
          <p:nvPr/>
        </p:nvSpPr>
        <p:spPr>
          <a:xfrm>
            <a:off x="5488619" y="2697000"/>
            <a:ext cx="6480720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istream_iterator</a:t>
            </a:r>
            <a:r>
              <a:rPr lang="en-US" sz="2800" dirty="0" err="1"/>
              <a:t>'s</a:t>
            </a:r>
            <a:r>
              <a:rPr lang="en-US" sz="2800" dirty="0"/>
              <a:t> </a:t>
            </a:r>
            <a:r>
              <a:rPr lang="en-US" sz="2800" dirty="0" err="1"/>
              <a:t>ctor</a:t>
            </a:r>
            <a:r>
              <a:rPr lang="en-US" sz="2800" dirty="0"/>
              <a:t> reads from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highlight>
                  <a:srgbClr val="FFFFFF"/>
                </a:highlight>
              </a:rPr>
              <a:t>,</a:t>
            </a:r>
            <a:br>
              <a:rPr lang="en-US" sz="2800" dirty="0">
                <a:highlight>
                  <a:srgbClr val="FFFFFF"/>
                </a:highlight>
              </a:rPr>
            </a:br>
            <a:r>
              <a:rPr lang="en-US" sz="2800" dirty="0">
                <a:highlight>
                  <a:srgbClr val="FFFFFF"/>
                </a:highlight>
              </a:rPr>
              <a:t>i.e. changes its observable state</a:t>
            </a:r>
            <a:endParaRPr lang="ru-RU" sz="28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03BC72-C45E-4AD5-8053-B879B3D9D95B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8728979" y="4579317"/>
            <a:ext cx="0" cy="289843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443548D-C919-4C55-B1D2-D5E93F75479A}"/>
              </a:ext>
            </a:extLst>
          </p:cNvPr>
          <p:cNvSpPr txBox="1"/>
          <p:nvPr/>
        </p:nvSpPr>
        <p:spPr>
          <a:xfrm>
            <a:off x="5542544" y="4056097"/>
            <a:ext cx="6372869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iteration can be safely restarted/continued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54466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0584C-8FEA-4E66-9DDE-EEB37147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DB8A5-F6E3-47D9-8D20-3D0DAD536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generator type in the standard library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Yay!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recursive — always has (reasonably small) overhead when you don't yield nested generators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whatever…</a:t>
            </a:r>
          </a:p>
          <a:p>
            <a:pPr>
              <a:lnSpc>
                <a:spcPct val="100000"/>
              </a:lnSpc>
              <a:spcBef>
                <a:spcPts val="2400"/>
              </a:spcBef>
              <a:spcAft>
                <a:spcPts val="600"/>
              </a:spcAft>
            </a:pPr>
            <a:r>
              <a:rPr lang="en-US" dirty="0"/>
              <a:t>can't restart/continue iteration after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begin()</a:t>
            </a:r>
            <a:r>
              <a:rPr lang="en-US" dirty="0"/>
              <a:t> is already called once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(╯°□°）╯︵ ┻━┻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B45DF-4E22-4B53-B4A0-D1266D2BA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159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Async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5732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i.next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7973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3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syncWait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68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117</a:t>
            </a:fld>
            <a:endParaRPr lang="ru-RU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0F211DC-6C14-4838-8ACD-910D3ED601F2}"/>
              </a:ext>
            </a:extLst>
          </p:cNvPr>
          <p:cNvCxnSpPr>
            <a:cxnSpLocks/>
          </p:cNvCxnSpPr>
          <p:nvPr/>
        </p:nvCxnSpPr>
        <p:spPr>
          <a:xfrm>
            <a:off x="6960096" y="2348880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901CBBC-6E1E-4571-931B-0BECEEFA5130}"/>
              </a:ext>
            </a:extLst>
          </p:cNvPr>
          <p:cNvSpPr/>
          <p:nvPr/>
        </p:nvSpPr>
        <p:spPr>
          <a:xfrm>
            <a:off x="1055440" y="1772816"/>
            <a:ext cx="7416824" cy="2736304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5BC6E3-58EC-4008-9723-CE2400322847}"/>
              </a:ext>
            </a:extLst>
          </p:cNvPr>
          <p:cNvSpPr/>
          <p:nvPr/>
        </p:nvSpPr>
        <p:spPr>
          <a:xfrm>
            <a:off x="4477732" y="2045616"/>
            <a:ext cx="2149311" cy="744718"/>
          </a:xfrm>
          <a:custGeom>
            <a:avLst/>
            <a:gdLst>
              <a:gd name="connsiteX0" fmla="*/ 2149311 w 2149311"/>
              <a:gd name="connsiteY0" fmla="*/ 744718 h 744718"/>
              <a:gd name="connsiteX1" fmla="*/ 989814 w 2149311"/>
              <a:gd name="connsiteY1" fmla="*/ 452487 h 744718"/>
              <a:gd name="connsiteX2" fmla="*/ 0 w 2149311"/>
              <a:gd name="connsiteY2" fmla="*/ 0 h 744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9311" h="744718">
                <a:moveTo>
                  <a:pt x="2149311" y="744718"/>
                </a:moveTo>
                <a:cubicBezTo>
                  <a:pt x="1748671" y="660662"/>
                  <a:pt x="1348032" y="576607"/>
                  <a:pt x="989814" y="452487"/>
                </a:cubicBezTo>
                <a:cubicBezTo>
                  <a:pt x="631596" y="328367"/>
                  <a:pt x="315798" y="164183"/>
                  <a:pt x="0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37FD7B0-E5B4-4758-9876-9D397221E11E}"/>
              </a:ext>
            </a:extLst>
          </p:cNvPr>
          <p:cNvSpPr/>
          <p:nvPr/>
        </p:nvSpPr>
        <p:spPr>
          <a:xfrm>
            <a:off x="4920792" y="1998482"/>
            <a:ext cx="1800519" cy="763572"/>
          </a:xfrm>
          <a:custGeom>
            <a:avLst/>
            <a:gdLst>
              <a:gd name="connsiteX0" fmla="*/ 0 w 1800519"/>
              <a:gd name="connsiteY0" fmla="*/ 0 h 763572"/>
              <a:gd name="connsiteX1" fmla="*/ 1008668 w 1800519"/>
              <a:gd name="connsiteY1" fmla="*/ 282805 h 763572"/>
              <a:gd name="connsiteX2" fmla="*/ 1800519 w 1800519"/>
              <a:gd name="connsiteY2" fmla="*/ 763572 h 763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00519" h="763572">
                <a:moveTo>
                  <a:pt x="0" y="0"/>
                </a:moveTo>
                <a:cubicBezTo>
                  <a:pt x="354291" y="77771"/>
                  <a:pt x="708582" y="155543"/>
                  <a:pt x="1008668" y="282805"/>
                </a:cubicBezTo>
                <a:cubicBezTo>
                  <a:pt x="1308754" y="410067"/>
                  <a:pt x="1554636" y="586819"/>
                  <a:pt x="1800519" y="763572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5DBDF0-641A-42F1-85A3-B39D697554AC}"/>
              </a:ext>
            </a:extLst>
          </p:cNvPr>
          <p:cNvSpPr txBox="1"/>
          <p:nvPr/>
        </p:nvSpPr>
        <p:spPr>
          <a:xfrm>
            <a:off x="8202365" y="3212976"/>
            <a:ext cx="3969307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</a:p>
          <a:p>
            <a:r>
              <a:rPr lang="en-US" sz="2400" dirty="0"/>
              <a:t>as a continuation of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</a:p>
          <a:p>
            <a:r>
              <a:rPr lang="en-US" sz="2400" dirty="0"/>
              <a:t>and optional result is returned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9A1E02-EB8E-471F-BDBB-9CE0D4062BE5}"/>
              </a:ext>
            </a:extLst>
          </p:cNvPr>
          <p:cNvSpPr txBox="1"/>
          <p:nvPr/>
        </p:nvSpPr>
        <p:spPr>
          <a:xfrm>
            <a:off x="8328248" y="3284984"/>
            <a:ext cx="3745024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n-US" sz="2400" dirty="0"/>
              <a:t>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endParaRPr lang="en-US" sz="2400" dirty="0"/>
          </a:p>
          <a:p>
            <a:r>
              <a:rPr lang="en-US" sz="2400" dirty="0"/>
              <a:t>and set as continuation for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endParaRPr lang="en-US" sz="2400" dirty="0"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EE9F805-133A-4045-9DB8-C020C17F2432}"/>
              </a:ext>
            </a:extLst>
          </p:cNvPr>
          <p:cNvCxnSpPr>
            <a:cxnSpLocks/>
          </p:cNvCxnSpPr>
          <p:nvPr/>
        </p:nvCxnSpPr>
        <p:spPr>
          <a:xfrm flipH="1">
            <a:off x="4176658" y="2881697"/>
            <a:ext cx="2450385" cy="0"/>
          </a:xfrm>
          <a:prstGeom prst="straightConnector1">
            <a:avLst/>
          </a:prstGeom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1270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92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3" grpId="0" animBg="1"/>
      <p:bldP spid="13" grpId="1" animBg="1"/>
      <p:bldP spid="14" grpId="0" animBg="1"/>
      <p:bldP spid="10" grpId="0" animBg="1"/>
      <p:bldP spid="10" grpId="1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7FF3A-9375-4E05-8651-A9A92C368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lies ahead</a:t>
            </a:r>
          </a:p>
          <a:p>
            <a:pPr marL="0" indent="0">
              <a:buNone/>
            </a:pPr>
            <a:r>
              <a:rPr lang="en-US" dirty="0"/>
              <a:t>is separated by an even thinner veil</a:t>
            </a:r>
          </a:p>
          <a:p>
            <a:pPr marL="0" indent="0">
              <a:buNone/>
            </a:pPr>
            <a:r>
              <a:rPr lang="en-US" dirty="0"/>
              <a:t>from nonsense.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875"/>
            <a:ext cx="2743200" cy="365125"/>
          </a:xfrm>
        </p:spPr>
        <p:txBody>
          <a:bodyPr/>
          <a:lstStyle/>
          <a:p>
            <a:fld id="{DAF79DF1-DEF2-4968-8CC9-91C4A91D9A19}" type="slidenum">
              <a:rPr lang="ru-RU" smtClean="0"/>
              <a:pPr/>
              <a:t>118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997079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184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4394B-D9EA-4F09-B2FB-58FC3D1AC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so far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50B0-DE49-4BCD-B97C-B13695820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"Lazy" asynchronous tasks which do not start immediately,</a:t>
            </a:r>
            <a:br>
              <a:rPr lang="en-US" dirty="0"/>
            </a:br>
            <a:r>
              <a:rPr lang="en-US" spc="470" dirty="0"/>
              <a:t> </a:t>
            </a:r>
            <a:r>
              <a:rPr lang="en-US" dirty="0"/>
              <a:t>they are suspended at initial suspend point</a:t>
            </a:r>
          </a:p>
          <a:p>
            <a:pPr marL="457200" lvl="1" indent="0">
              <a:buNone/>
            </a:pPr>
            <a:r>
              <a:rPr lang="en-US" dirty="0"/>
              <a:t>(contrast to "eager" tasks)</a:t>
            </a:r>
          </a:p>
          <a:p>
            <a:r>
              <a:rPr lang="en-US" dirty="0"/>
              <a:t>Result from asynchronous tasks can be obtained either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 err="1"/>
              <a:t>ing</a:t>
            </a:r>
            <a:r>
              <a:rPr lang="en-US" sz="2800" dirty="0"/>
              <a:t> within a coroutine (possibly suspending it), or</a:t>
            </a:r>
          </a:p>
          <a:p>
            <a:pPr lvl="1">
              <a:buSzPct val="100000"/>
              <a:buFontTx/>
              <a:buChar char="▪"/>
            </a:pPr>
            <a:r>
              <a:rPr lang="en-US" sz="2800" dirty="0"/>
              <a:t>by synchronously waiting (possibly blocking the thread)</a:t>
            </a:r>
          </a:p>
          <a:p>
            <a:pPr marL="457200" lvl="1" indent="0">
              <a:buSzPct val="100000"/>
              <a:buNone/>
            </a:pPr>
            <a:r>
              <a:rPr lang="en-US" dirty="0"/>
              <a:t>(unlike </a:t>
            </a:r>
            <a:r>
              <a:rPr lang="en-US" dirty="0">
                <a:latin typeface="Cascadia Mono" panose="020B0609020000020004" pitchFamily="49" charset="0"/>
                <a:cs typeface="Cascadia Mono" panose="020B0609020000020004" pitchFamily="49" charset="0"/>
              </a:rPr>
              <a:t>std::future</a:t>
            </a:r>
            <a:r>
              <a:rPr lang="en-US" dirty="0"/>
              <a:t> and co.)</a:t>
            </a:r>
          </a:p>
          <a:p>
            <a:pPr marL="0" indent="0">
              <a:buSzPct val="100000"/>
              <a:buNone/>
            </a:pPr>
            <a:endParaRPr lang="en-US" dirty="0"/>
          </a:p>
          <a:p>
            <a:pPr marL="0" indent="0">
              <a:buSzPct val="100000"/>
              <a:buNone/>
            </a:pPr>
            <a:r>
              <a:rPr lang="en-US" dirty="0"/>
              <a:t>Watch </a:t>
            </a:r>
            <a:r>
              <a:rPr lang="en-US" b="1" dirty="0"/>
              <a:t>Lewis Baker</a:t>
            </a:r>
            <a:r>
              <a:rPr lang="en-US" dirty="0"/>
              <a:t>'s talk</a:t>
            </a:r>
          </a:p>
          <a:p>
            <a:pPr marL="0" indent="0">
              <a:buSzPct val="100000"/>
              <a:buNone/>
            </a:pPr>
            <a:r>
              <a:rPr lang="en-US" i="1" dirty="0"/>
              <a:t>"Structured Concurrency:</a:t>
            </a:r>
            <a:br>
              <a:rPr lang="en-US" i="1" dirty="0"/>
            </a:br>
            <a:r>
              <a:rPr lang="en-US" i="1" spc="470" dirty="0"/>
              <a:t> </a:t>
            </a:r>
            <a:r>
              <a:rPr lang="en-US" i="1" dirty="0"/>
              <a:t>Writing safer concurrent code with coroutines and algorithms"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ABE4A-2177-42E5-B690-52BD48261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156372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12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1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1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1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1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1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1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1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1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1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1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1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4285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813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3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26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().continuation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thatCoro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123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314A4C-846B-403E-B072-985485CCEF41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5532438"/>
            <a:ext cx="360040" cy="344834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8E37230-6D8C-4502-9068-22A0E61FF758}"/>
              </a:ext>
            </a:extLst>
          </p:cNvPr>
          <p:cNvSpPr txBox="1"/>
          <p:nvPr/>
        </p:nvSpPr>
        <p:spPr>
          <a:xfrm>
            <a:off x="7320136" y="5270828"/>
            <a:ext cx="480192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handle of generator's coroutine</a:t>
            </a:r>
            <a:endParaRPr lang="ru-RU" sz="28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31482B8-9564-4A0A-AA5C-189E778FCEE8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3359696" y="4149080"/>
            <a:ext cx="648072" cy="5779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9C5B857-12C9-4FEA-AA80-09190B839F50}"/>
              </a:ext>
            </a:extLst>
          </p:cNvPr>
          <p:cNvSpPr txBox="1"/>
          <p:nvPr/>
        </p:nvSpPr>
        <p:spPr>
          <a:xfrm>
            <a:off x="4007768" y="3945267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314905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fr-FR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optional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fr-FR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fr-FR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fr-FR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fr-F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std::move(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211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149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74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208869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128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1508C1-8683-4B9D-B704-CA0F051D38F7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528048" y="5130770"/>
            <a:ext cx="720080" cy="170438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5971F24-7D20-49FC-9D47-A15B229762D7}"/>
              </a:ext>
            </a:extLst>
          </p:cNvPr>
          <p:cNvSpPr txBox="1"/>
          <p:nvPr/>
        </p:nvSpPr>
        <p:spPr>
          <a:xfrm>
            <a:off x="7248128" y="486916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40495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129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“Naïve”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5D86DD-C38D-4CA3-83BA-D0BBE51280D8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E663FA-C589-4A38-AF79-1BC9CFE1ED64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81CD5B-29C0-44B1-999D-597A56023150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09CA0E-9A72-48E2-969C-3FA0E7C7C192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A9FE24-B633-49FA-BA59-679CCD3DC039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F3BB7ED-C325-4808-93C0-F577E08041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27CEB6-8395-4B17-8305-EF11195926E1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3AAB6E4-A20B-4E70-8BDE-3AA378B57198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E1057A7-7DEC-4277-9900-94A3C3FD9391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975AC1-7D73-41B7-BAA3-541F4C80F0BC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7A6E03-D210-46E2-8632-5E844C2845DD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2681D9E-3738-411C-AC69-929150E75FDA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306172A-C7F3-4C8C-9ACB-0A4CFAE06A7F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5E43A08-25CF-4FB5-BCC5-20BD2FC16CE1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4D91797-72BB-497E-BD6C-825F5E546548}"/>
              </a:ext>
            </a:extLst>
          </p:cNvPr>
          <p:cNvSpPr/>
          <p:nvPr/>
        </p:nvSpPr>
        <p:spPr>
          <a:xfrm>
            <a:off x="157755" y="1789043"/>
            <a:ext cx="3291123" cy="3607905"/>
          </a:xfrm>
          <a:custGeom>
            <a:avLst/>
            <a:gdLst>
              <a:gd name="connsiteX0" fmla="*/ 3291123 w 3291123"/>
              <a:gd name="connsiteY0" fmla="*/ 3607905 h 3607905"/>
              <a:gd name="connsiteX1" fmla="*/ 746706 w 3291123"/>
              <a:gd name="connsiteY1" fmla="*/ 2435087 h 3607905"/>
              <a:gd name="connsiteX2" fmla="*/ 110602 w 3291123"/>
              <a:gd name="connsiteY2" fmla="*/ 1679714 h 3607905"/>
              <a:gd name="connsiteX3" fmla="*/ 41028 w 3291123"/>
              <a:gd name="connsiteY3" fmla="*/ 308114 h 3607905"/>
              <a:gd name="connsiteX4" fmla="*/ 547923 w 3291123"/>
              <a:gd name="connsiteY4" fmla="*/ 0 h 360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1123" h="3607905">
                <a:moveTo>
                  <a:pt x="3291123" y="3607905"/>
                </a:moveTo>
                <a:cubicBezTo>
                  <a:pt x="2283958" y="3182178"/>
                  <a:pt x="1276793" y="2756452"/>
                  <a:pt x="746706" y="2435087"/>
                </a:cubicBezTo>
                <a:cubicBezTo>
                  <a:pt x="216619" y="2113722"/>
                  <a:pt x="228215" y="2034209"/>
                  <a:pt x="110602" y="1679714"/>
                </a:cubicBezTo>
                <a:cubicBezTo>
                  <a:pt x="-7011" y="1325219"/>
                  <a:pt x="-31859" y="588066"/>
                  <a:pt x="41028" y="308114"/>
                </a:cubicBezTo>
                <a:cubicBezTo>
                  <a:pt x="113915" y="28162"/>
                  <a:pt x="330919" y="14081"/>
                  <a:pt x="54792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E415909-E343-424F-8912-F20C5720987B}"/>
              </a:ext>
            </a:extLst>
          </p:cNvPr>
          <p:cNvSpPr/>
          <p:nvPr/>
        </p:nvSpPr>
        <p:spPr>
          <a:xfrm>
            <a:off x="213124" y="2325757"/>
            <a:ext cx="5660902" cy="3101008"/>
          </a:xfrm>
          <a:custGeom>
            <a:avLst/>
            <a:gdLst>
              <a:gd name="connsiteX0" fmla="*/ 5660902 w 5660902"/>
              <a:gd name="connsiteY0" fmla="*/ 3101008 h 3101008"/>
              <a:gd name="connsiteX1" fmla="*/ 3136363 w 5660902"/>
              <a:gd name="connsiteY1" fmla="*/ 2474843 h 3101008"/>
              <a:gd name="connsiteX2" fmla="*/ 1088902 w 5660902"/>
              <a:gd name="connsiteY2" fmla="*/ 1938130 h 3101008"/>
              <a:gd name="connsiteX3" fmla="*/ 134746 w 5660902"/>
              <a:gd name="connsiteY3" fmla="*/ 1262269 h 3101008"/>
              <a:gd name="connsiteX4" fmla="*/ 45293 w 5660902"/>
              <a:gd name="connsiteY4" fmla="*/ 298173 h 3101008"/>
              <a:gd name="connsiteX5" fmla="*/ 502493 w 5660902"/>
              <a:gd name="connsiteY5" fmla="*/ 0 h 3101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60902" h="3101008">
                <a:moveTo>
                  <a:pt x="5660902" y="3101008"/>
                </a:moveTo>
                <a:lnTo>
                  <a:pt x="3136363" y="2474843"/>
                </a:lnTo>
                <a:cubicBezTo>
                  <a:pt x="2374363" y="2281030"/>
                  <a:pt x="1589171" y="2140226"/>
                  <a:pt x="1088902" y="1938130"/>
                </a:cubicBezTo>
                <a:cubicBezTo>
                  <a:pt x="588633" y="1736034"/>
                  <a:pt x="308681" y="1535595"/>
                  <a:pt x="134746" y="1262269"/>
                </a:cubicBezTo>
                <a:cubicBezTo>
                  <a:pt x="-39189" y="988943"/>
                  <a:pt x="-15998" y="508551"/>
                  <a:pt x="45293" y="298173"/>
                </a:cubicBezTo>
                <a:cubicBezTo>
                  <a:pt x="106584" y="87795"/>
                  <a:pt x="304538" y="43897"/>
                  <a:pt x="502493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43E862-8129-44B0-90D4-5DA325716184}"/>
              </a:ext>
            </a:extLst>
          </p:cNvPr>
          <p:cNvSpPr txBox="1"/>
          <p:nvPr/>
        </p:nvSpPr>
        <p:spPr>
          <a:xfrm>
            <a:off x="8400256" y="5013176"/>
            <a:ext cx="230425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outputs</a:t>
            </a:r>
          </a:p>
          <a:p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hello world</a:t>
            </a:r>
            <a:endParaRPr lang="ru-RU" sz="2400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E6DE62D-4BF8-403D-8D44-81FCF3BEA6C0}"/>
              </a:ext>
            </a:extLst>
          </p:cNvPr>
          <p:cNvCxnSpPr>
            <a:cxnSpLocks/>
          </p:cNvCxnSpPr>
          <p:nvPr/>
        </p:nvCxnSpPr>
        <p:spPr>
          <a:xfrm flipV="1">
            <a:off x="7684406" y="4262570"/>
            <a:ext cx="715850" cy="2112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920E985-E11F-4D59-AB6C-418D0148865E}"/>
              </a:ext>
            </a:extLst>
          </p:cNvPr>
          <p:cNvSpPr txBox="1"/>
          <p:nvPr/>
        </p:nvSpPr>
        <p:spPr>
          <a:xfrm>
            <a:off x="4480832" y="4242988"/>
            <a:ext cx="320780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lives until </a:t>
            </a:r>
            <a:r>
              <a:rPr lang="en-US" sz="2400" dirty="0">
                <a:latin typeface="Cascadia Mono" panose="020B0609020000020004" pitchFamily="49" charset="0"/>
                <a:cs typeface="Cascadia Mono" panose="020B0609020000020004" pitchFamily="49" charset="0"/>
              </a:rPr>
              <a:t>f</a:t>
            </a:r>
            <a:r>
              <a:rPr lang="en-US" sz="2400" dirty="0"/>
              <a:t> is destroyed</a:t>
            </a:r>
            <a:endParaRPr lang="ru-RU" sz="2400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F79ACE3-7B05-4847-984A-308A2F1F6AB4}"/>
              </a:ext>
            </a:extLst>
          </p:cNvPr>
          <p:cNvSpPr/>
          <p:nvPr/>
        </p:nvSpPr>
        <p:spPr>
          <a:xfrm>
            <a:off x="259430" y="1139778"/>
            <a:ext cx="3670886" cy="3817233"/>
          </a:xfrm>
          <a:custGeom>
            <a:avLst/>
            <a:gdLst>
              <a:gd name="connsiteX0" fmla="*/ 3670886 w 3670886"/>
              <a:gd name="connsiteY0" fmla="*/ 3817233 h 3817233"/>
              <a:gd name="connsiteX1" fmla="*/ 1400928 w 3670886"/>
              <a:gd name="connsiteY1" fmla="*/ 3303885 h 3817233"/>
              <a:gd name="connsiteX2" fmla="*/ 205791 w 3670886"/>
              <a:gd name="connsiteY2" fmla="*/ 2493759 h 3817233"/>
              <a:gd name="connsiteX3" fmla="*/ 21307 w 3670886"/>
              <a:gd name="connsiteY3" fmla="*/ 969759 h 3817233"/>
              <a:gd name="connsiteX4" fmla="*/ 446423 w 3670886"/>
              <a:gd name="connsiteY4" fmla="*/ 135569 h 3817233"/>
              <a:gd name="connsiteX5" fmla="*/ 919665 w 3670886"/>
              <a:gd name="connsiteY5" fmla="*/ 47338 h 3817233"/>
              <a:gd name="connsiteX6" fmla="*/ 1128212 w 3670886"/>
              <a:gd name="connsiteY6" fmla="*/ 608811 h 3817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70886" h="3817233">
                <a:moveTo>
                  <a:pt x="3670886" y="3817233"/>
                </a:moveTo>
                <a:cubicBezTo>
                  <a:pt x="2824665" y="3670848"/>
                  <a:pt x="1978444" y="3524464"/>
                  <a:pt x="1400928" y="3303885"/>
                </a:cubicBezTo>
                <a:cubicBezTo>
                  <a:pt x="823412" y="3083306"/>
                  <a:pt x="435728" y="2882780"/>
                  <a:pt x="205791" y="2493759"/>
                </a:cubicBezTo>
                <a:cubicBezTo>
                  <a:pt x="-24146" y="2104738"/>
                  <a:pt x="-18798" y="1362791"/>
                  <a:pt x="21307" y="969759"/>
                </a:cubicBezTo>
                <a:cubicBezTo>
                  <a:pt x="61412" y="576727"/>
                  <a:pt x="296697" y="289306"/>
                  <a:pt x="446423" y="135569"/>
                </a:cubicBezTo>
                <a:cubicBezTo>
                  <a:pt x="596149" y="-18168"/>
                  <a:pt x="806033" y="-31536"/>
                  <a:pt x="919665" y="47338"/>
                </a:cubicBezTo>
                <a:cubicBezTo>
                  <a:pt x="1033296" y="126212"/>
                  <a:pt x="1080754" y="367511"/>
                  <a:pt x="1128212" y="608811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A1ABBC-8806-441B-B2D5-D25F43232CFC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750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7" grpId="0" animBg="1"/>
      <p:bldP spid="23" grpId="0"/>
      <p:bldP spid="23" grpId="1"/>
      <p:bldP spid="24" grpId="0"/>
      <p:bldP spid="24" grpId="1"/>
      <p:bldP spid="27" grpId="0"/>
      <p:bldP spid="27" grpId="1"/>
      <p:bldP spid="28" grpId="0"/>
      <p:bldP spid="28" grpId="1"/>
      <p:bldP spid="30" grpId="0"/>
      <p:bldP spid="30" grpId="1"/>
      <p:bldP spid="36" grpId="0" animBg="1"/>
      <p:bldP spid="36" grpId="1" animBg="1"/>
      <p:bldP spid="38" grpId="0" animBg="1"/>
      <p:bldP spid="38" grpId="1" animBg="1"/>
      <p:bldP spid="39" grpId="0" animBg="1"/>
      <p:bldP spid="42" grpId="0" animBg="1"/>
      <p:bldP spid="42" grpId="1" animBg="1"/>
      <p:bldP spid="54" grpId="0" animBg="1"/>
      <p:bldP spid="54" grpId="1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YieldAwaitable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await_ready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thisCoro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.continuation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await_resume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130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EB5F1B-203E-4078-A50C-A3F7752BC85E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960096" y="4770730"/>
            <a:ext cx="504056" cy="38646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97EC9E1-D971-4EC4-AD8D-17772EFBBC58}"/>
              </a:ext>
            </a:extLst>
          </p:cNvPr>
          <p:cNvSpPr txBox="1"/>
          <p:nvPr/>
        </p:nvSpPr>
        <p:spPr>
          <a:xfrm>
            <a:off x="7464152" y="4509120"/>
            <a:ext cx="439248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symmetric transfer of control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75390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8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131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12A5B3-D83F-4E6D-8FB4-E2D91957E33E}"/>
              </a:ext>
            </a:extLst>
          </p:cNvPr>
          <p:cNvCxnSpPr>
            <a:cxnSpLocks/>
          </p:cNvCxnSpPr>
          <p:nvPr/>
        </p:nvCxnSpPr>
        <p:spPr>
          <a:xfrm>
            <a:off x="1847528" y="3126159"/>
            <a:ext cx="0" cy="432048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F50BC06-716A-4795-AF78-4B1E56D131F3}"/>
              </a:ext>
            </a:extLst>
          </p:cNvPr>
          <p:cNvSpPr txBox="1"/>
          <p:nvPr/>
        </p:nvSpPr>
        <p:spPr>
          <a:xfrm>
            <a:off x="3971764" y="4221088"/>
            <a:ext cx="424847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value is yielded,</a:t>
            </a:r>
          </a:p>
          <a:p>
            <a:r>
              <a:rPr lang="en-US" sz="2400" dirty="0"/>
              <a:t>this coroutine is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</a:p>
          <a:p>
            <a:r>
              <a:rPr lang="en-US" sz="2400" dirty="0"/>
              <a:t>and continuation is </a:t>
            </a:r>
            <a:r>
              <a:rPr lang="en-US" sz="2400" dirty="0">
                <a:solidFill>
                  <a:schemeClr val="accent1"/>
                </a:solidFill>
              </a:rPr>
              <a:t>resumed</a:t>
            </a:r>
            <a:endParaRPr lang="en-US" sz="2400" dirty="0"/>
          </a:p>
          <a:p>
            <a:r>
              <a:rPr lang="en-US" sz="2400" dirty="0"/>
              <a:t>via symmetric transfer of control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987A1F-DC4E-49F9-9731-8EF357E28044}"/>
              </a:ext>
            </a:extLst>
          </p:cNvPr>
          <p:cNvCxnSpPr>
            <a:cxnSpLocks/>
          </p:cNvCxnSpPr>
          <p:nvPr/>
        </p:nvCxnSpPr>
        <p:spPr>
          <a:xfrm>
            <a:off x="849220" y="36039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672480F-1197-43C0-B410-D08E5A7DC99E}"/>
              </a:ext>
            </a:extLst>
          </p:cNvPr>
          <p:cNvSpPr txBox="1"/>
          <p:nvPr/>
        </p:nvSpPr>
        <p:spPr>
          <a:xfrm>
            <a:off x="9696399" y="3142280"/>
            <a:ext cx="1257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</a:t>
            </a:r>
            <a:endParaRPr lang="ru-RU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99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878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436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NextAwaitable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&lt;&gt; continuation;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014719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AsyncGenerator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isValueValid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16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29C62E-A131-4763-B73A-E835F2E1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9C3F76-FB76-4415-A2B5-43B8C9F8A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getPrettiestValue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generateValuesAsync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-37;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0;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||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next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prettinessLevel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prettiest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33F6-2A3B-4AC7-A3CD-E1C31691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607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F59F2-7ED1-4341-89FA-C6066FE6D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may want to watch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B20B6-4901-42B0-BB32-7C22C78CE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youtu.be/tj0URCY_A1s</a:t>
            </a:r>
            <a:endParaRPr lang="ru-RU" dirty="0"/>
          </a:p>
        </p:txBody>
      </p:sp>
      <p:pic>
        <p:nvPicPr>
          <p:cNvPr id="4" name="Picture 3" descr="A picture containing text, outdoor, nature, sky&#10;&#10;Description automatically generated">
            <a:extLst>
              <a:ext uri="{FF2B5EF4-FFF2-40B4-BE49-F238E27FC236}">
                <a16:creationId xmlns:a16="http://schemas.microsoft.com/office/drawing/2014/main" id="{DF95B3DE-2925-422E-B2D8-8CAFD6A41A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914" y="2051903"/>
            <a:ext cx="8544171" cy="480609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709276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211AF26-6A46-4669-8810-5344664A36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EE022C-6224-488E-A8BA-4C0415AA461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effectLst>
                  <a:glow rad="63500">
                    <a:schemeClr val="tx1"/>
                  </a:glow>
                </a:effectLst>
              </a:rPr>
              <a:t>Thanks for listening!</a:t>
            </a:r>
            <a:endParaRPr lang="ru-RU" sz="6600" dirty="0">
              <a:solidFill>
                <a:schemeClr val="bg1"/>
              </a:solidFill>
              <a:effectLst>
                <a:glow rad="63500">
                  <a:schemeClr val="tx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2572414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33014-6C85-4E92-BFA2-5163B8D9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C++ coroutines by example</a:t>
            </a:r>
            <a:br>
              <a:rPr lang="en-US" dirty="0"/>
            </a:br>
            <a:r>
              <a:rPr lang="en-US" dirty="0"/>
              <a:t>part 2: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F6517-A5D7-47B0-AB18-97492AC66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Pavel Novikov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Phil Nash</a:t>
            </a:r>
            <a:r>
              <a:rPr lang="en-US" dirty="0"/>
              <a:t> for feedback.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Slides: </a:t>
            </a:r>
            <a:r>
              <a:rPr lang="en-US" dirty="0">
                <a:hlinkClick r:id="rId2"/>
              </a:rPr>
              <a:t>bit.ly/3wr5vxW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A09DC6A4-8034-402A-A86F-A969DF3ED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64873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2BE6F-11E1-431A-B688-336CE9487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726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7EBD3-9657-476B-8E66-9D553F12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Why </a:t>
            </a:r>
            <a:r>
              <a:rPr lang="en-US" i="1" dirty="0"/>
              <a:t>initial suspend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created but not used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F17175-1010-4375-9674-F0B8E666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8CE3E-BE32-4AF9-BF5E-35E7D52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589CD5-7AD2-47FF-9379-D9E52227B668}"/>
              </a:ext>
            </a:extLst>
          </p:cNvPr>
          <p:cNvCxnSpPr>
            <a:cxnSpLocks/>
          </p:cNvCxnSpPr>
          <p:nvPr/>
        </p:nvCxnSpPr>
        <p:spPr>
          <a:xfrm>
            <a:off x="849220" y="2607937"/>
            <a:ext cx="10287340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9D6874E-86F4-404B-984A-23D7B9F5C142}"/>
              </a:ext>
            </a:extLst>
          </p:cNvPr>
          <p:cNvSpPr txBox="1"/>
          <p:nvPr/>
        </p:nvSpPr>
        <p:spPr>
          <a:xfrm>
            <a:off x="9228956" y="2146271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AEC199-8840-4AEE-9F26-A1D756FE9C43}"/>
              </a:ext>
            </a:extLst>
          </p:cNvPr>
          <p:cNvSpPr txBox="1"/>
          <p:nvPr/>
        </p:nvSpPr>
        <p:spPr>
          <a:xfrm>
            <a:off x="4532277" y="6165304"/>
            <a:ext cx="3127446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zero overhead principle</a:t>
            </a:r>
            <a:endParaRPr lang="ru-RU" sz="2400" dirty="0"/>
          </a:p>
        </p:txBody>
      </p:sp>
      <p:pic>
        <p:nvPicPr>
          <p:cNvPr id="10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2216624A-3E40-4934-83FF-EE3F0D5E37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639397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271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0" dur="592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6" grpId="0"/>
      <p:bldP spid="9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97AD4-5163-4913-8C02-03D0C618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6FD3C-EBDD-4497-AC84-0B7A970AB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r>
              <a:rPr lang="en-US" sz="2000" dirty="0"/>
              <a:t>Lewis Baker "Structured Concurrency: Writing safer concurrent code with coroutines and algorithms"</a:t>
            </a:r>
            <a:br>
              <a:rPr lang="en-US" sz="2000" dirty="0"/>
            </a:br>
            <a:r>
              <a:rPr lang="en-US" sz="2000" dirty="0">
                <a:hlinkClick r:id="rId2"/>
              </a:rPr>
              <a:t>https://youtu.be/1Wy5sq3s2rg</a:t>
            </a:r>
            <a:endParaRPr lang="en-US" sz="2000" dirty="0"/>
          </a:p>
          <a:p>
            <a:r>
              <a:rPr lang="en-US" sz="2000" dirty="0"/>
              <a:t>P2502: </a:t>
            </a:r>
            <a:r>
              <a:rPr lang="en-US" sz="20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std::generator</a:t>
            </a:r>
            <a:r>
              <a:rPr lang="en-US" sz="2000" dirty="0"/>
              <a:t>: Synchronous Coroutine Generator for Ranges </a:t>
            </a:r>
            <a:r>
              <a:rPr lang="en-US" sz="2000" dirty="0">
                <a:hlinkClick r:id="rId3"/>
              </a:rPr>
              <a:t>http://wg21.link/p2502</a:t>
            </a:r>
            <a:endParaRPr lang="en-US" sz="2000" dirty="0"/>
          </a:p>
          <a:p>
            <a:r>
              <a:rPr lang="en-US" sz="2000" dirty="0"/>
              <a:t>Understanding C++ coroutines by example, part 1 </a:t>
            </a:r>
            <a:r>
              <a:rPr lang="en-US" sz="2000" dirty="0">
                <a:hlinkClick r:id="rId4"/>
              </a:rPr>
              <a:t>https://youtu.be/tj0URCY_A1s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999CE-BA56-4783-949C-1B7F52B84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1182427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8AFCE9-D811-42D8-877B-4ACF1B35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slides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8BD6BC-995D-459F-9475-88706D1FC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06DA5-476C-4989-A1C1-7824337B9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351426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24044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15927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 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144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01FF936-1663-441D-B245-2A08C27D9AA3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663952" y="4075038"/>
            <a:ext cx="576064" cy="14605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1290C72-1DFD-443B-859C-11979BBDE1A6}"/>
              </a:ext>
            </a:extLst>
          </p:cNvPr>
          <p:cNvSpPr txBox="1"/>
          <p:nvPr/>
        </p:nvSpPr>
        <p:spPr>
          <a:xfrm>
            <a:off x="6240016" y="2920876"/>
            <a:ext cx="57606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</a:p>
          <a:p>
            <a:endParaRPr lang="en-US" sz="2400" dirty="0"/>
          </a:p>
          <a:p>
            <a:r>
              <a:rPr lang="en-US" sz="2400" dirty="0"/>
              <a:t>or, more precisely: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or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12630103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239225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891781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&amp;&amp; 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80057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 </a:t>
            </a:r>
            <a:r>
              <a:rPr lang="en-US" sz="24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785912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 with lazy iterator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789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E28B1-8DFD-435C-8385-4E63A060E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 </a:t>
            </a:r>
            <a:r>
              <a:rPr lang="ru-RU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dirty="0">
                <a:solidFill>
                  <a:srgbClr val="008000">
                    <a:alpha val="50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is safely destroyed</a:t>
            </a:r>
            <a:endParaRPr lang="ru-RU" sz="2800" dirty="0">
              <a:solidFill>
                <a:srgbClr val="008000">
                  <a:alpha val="50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34444C-89AD-43D0-8EDD-CC66EA69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28C40-910F-4536-93DA-A0756BAD8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15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47AD05-35A4-423C-976D-92B10237FCBE}"/>
              </a:ext>
            </a:extLst>
          </p:cNvPr>
          <p:cNvCxnSpPr>
            <a:cxnSpLocks/>
          </p:cNvCxnSpPr>
          <p:nvPr/>
        </p:nvCxnSpPr>
        <p:spPr>
          <a:xfrm>
            <a:off x="1127448" y="494116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54AD066-7C65-47B7-A8AA-2BC8F7DAD65A}"/>
              </a:ext>
            </a:extLst>
          </p:cNvPr>
          <p:cNvCxnSpPr>
            <a:cxnSpLocks/>
          </p:cNvCxnSpPr>
          <p:nvPr/>
        </p:nvCxnSpPr>
        <p:spPr>
          <a:xfrm>
            <a:off x="1127448" y="5301208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68ED271-DB36-42AB-849D-F10582E689F6}"/>
              </a:ext>
            </a:extLst>
          </p:cNvPr>
          <p:cNvCxnSpPr>
            <a:cxnSpLocks/>
          </p:cNvCxnSpPr>
          <p:nvPr/>
        </p:nvCxnSpPr>
        <p:spPr>
          <a:xfrm>
            <a:off x="849220" y="2132856"/>
            <a:ext cx="783906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8B4B89-B157-4DD2-BD95-2D4F4030771B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600056" y="5661248"/>
            <a:ext cx="679832" cy="207129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35D96E1-3782-4892-B0BF-CDF451EF3CB8}"/>
              </a:ext>
            </a:extLst>
          </p:cNvPr>
          <p:cNvSpPr txBox="1"/>
          <p:nvPr/>
        </p:nvSpPr>
        <p:spPr>
          <a:xfrm>
            <a:off x="7279888" y="5061083"/>
            <a:ext cx="436316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safely* destroys coroutine frame</a:t>
            </a:r>
          </a:p>
          <a:p>
            <a:r>
              <a:rPr lang="en-US" sz="2400" dirty="0"/>
              <a:t>in </a:t>
            </a:r>
            <a:r>
              <a:rPr lang="en-US" sz="2400" dirty="0">
                <a:solidFill>
                  <a:schemeClr val="accent2"/>
                </a:solidFill>
              </a:rPr>
              <a:t>suspended</a:t>
            </a:r>
            <a:r>
              <a:rPr lang="en-US" sz="2400" dirty="0"/>
              <a:t> state</a:t>
            </a:r>
          </a:p>
          <a:p>
            <a:r>
              <a:rPr lang="en-US" sz="2400" dirty="0"/>
              <a:t>and frees all associated resources</a:t>
            </a:r>
            <a:endParaRPr lang="ru-RU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B428F0-2048-49D7-B7B5-395966038085}"/>
              </a:ext>
            </a:extLst>
          </p:cNvPr>
          <p:cNvSpPr txBox="1"/>
          <p:nvPr/>
        </p:nvSpPr>
        <p:spPr>
          <a:xfrm>
            <a:off x="1135875" y="5713937"/>
            <a:ext cx="503213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f.~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33099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6F3A3-1705-478F-9452-11A08EEF5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56A19-95D2-4B19-A61F-9F03E1C12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greeting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greeting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foo(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hi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A31515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1F377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endParaRPr lang="ru-RU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DD0BEE-AB3B-4061-B878-40FE8E287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16</a:t>
            </a:fld>
            <a:endParaRPr lang="ru-RU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A933E82-0618-4229-8FA8-E14DD2B36275}"/>
              </a:ext>
            </a:extLst>
          </p:cNvPr>
          <p:cNvSpPr/>
          <p:nvPr/>
        </p:nvSpPr>
        <p:spPr>
          <a:xfrm>
            <a:off x="6168008" y="1700807"/>
            <a:ext cx="3888432" cy="86623"/>
          </a:xfrm>
          <a:custGeom>
            <a:avLst/>
            <a:gdLst>
              <a:gd name="connsiteX0" fmla="*/ 0 w 3694176"/>
              <a:gd name="connsiteY0" fmla="*/ 0 h 82296"/>
              <a:gd name="connsiteX1" fmla="*/ 219456 w 3694176"/>
              <a:gd name="connsiteY1" fmla="*/ 27432 h 82296"/>
              <a:gd name="connsiteX2" fmla="*/ 777240 w 3694176"/>
              <a:gd name="connsiteY2" fmla="*/ 36576 h 82296"/>
              <a:gd name="connsiteX3" fmla="*/ 877824 w 3694176"/>
              <a:gd name="connsiteY3" fmla="*/ 54864 h 82296"/>
              <a:gd name="connsiteX4" fmla="*/ 1362456 w 3694176"/>
              <a:gd name="connsiteY4" fmla="*/ 82296 h 82296"/>
              <a:gd name="connsiteX5" fmla="*/ 1627632 w 3694176"/>
              <a:gd name="connsiteY5" fmla="*/ 73152 h 82296"/>
              <a:gd name="connsiteX6" fmla="*/ 2093976 w 3694176"/>
              <a:gd name="connsiteY6" fmla="*/ 54864 h 82296"/>
              <a:gd name="connsiteX7" fmla="*/ 2212848 w 3694176"/>
              <a:gd name="connsiteY7" fmla="*/ 36576 h 82296"/>
              <a:gd name="connsiteX8" fmla="*/ 2898648 w 3694176"/>
              <a:gd name="connsiteY8" fmla="*/ 36576 h 82296"/>
              <a:gd name="connsiteX9" fmla="*/ 3182112 w 3694176"/>
              <a:gd name="connsiteY9" fmla="*/ 45720 h 82296"/>
              <a:gd name="connsiteX10" fmla="*/ 3685032 w 3694176"/>
              <a:gd name="connsiteY10" fmla="*/ 36576 h 82296"/>
              <a:gd name="connsiteX11" fmla="*/ 3694176 w 3694176"/>
              <a:gd name="connsiteY11" fmla="*/ 27432 h 82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694176" h="82296">
                <a:moveTo>
                  <a:pt x="0" y="0"/>
                </a:moveTo>
                <a:cubicBezTo>
                  <a:pt x="81765" y="16353"/>
                  <a:pt x="109158" y="23296"/>
                  <a:pt x="219456" y="27432"/>
                </a:cubicBezTo>
                <a:cubicBezTo>
                  <a:pt x="405278" y="34400"/>
                  <a:pt x="591312" y="33528"/>
                  <a:pt x="777240" y="36576"/>
                </a:cubicBezTo>
                <a:cubicBezTo>
                  <a:pt x="810768" y="42672"/>
                  <a:pt x="843893" y="51708"/>
                  <a:pt x="877824" y="54864"/>
                </a:cubicBezTo>
                <a:cubicBezTo>
                  <a:pt x="994686" y="65735"/>
                  <a:pt x="1229992" y="75988"/>
                  <a:pt x="1362456" y="82296"/>
                </a:cubicBezTo>
                <a:lnTo>
                  <a:pt x="1627632" y="73152"/>
                </a:lnTo>
                <a:lnTo>
                  <a:pt x="2093976" y="54864"/>
                </a:lnTo>
                <a:cubicBezTo>
                  <a:pt x="2133600" y="48768"/>
                  <a:pt x="2172889" y="39816"/>
                  <a:pt x="2212848" y="36576"/>
                </a:cubicBezTo>
                <a:cubicBezTo>
                  <a:pt x="2436065" y="18477"/>
                  <a:pt x="2680997" y="31267"/>
                  <a:pt x="2898648" y="36576"/>
                </a:cubicBezTo>
                <a:lnTo>
                  <a:pt x="3182112" y="45720"/>
                </a:lnTo>
                <a:cubicBezTo>
                  <a:pt x="3415478" y="61278"/>
                  <a:pt x="3341696" y="61698"/>
                  <a:pt x="3685032" y="36576"/>
                </a:cubicBezTo>
                <a:cubicBezTo>
                  <a:pt x="3689331" y="36261"/>
                  <a:pt x="3691128" y="30480"/>
                  <a:pt x="3694176" y="27432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0162FC-D555-4DB0-9D67-A45D4048E8C2}"/>
              </a:ext>
            </a:extLst>
          </p:cNvPr>
          <p:cNvSpPr txBox="1"/>
          <p:nvPr/>
        </p:nvSpPr>
        <p:spPr>
          <a:xfrm>
            <a:off x="8976320" y="5013176"/>
            <a:ext cx="2304256" cy="89255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outputs</a:t>
            </a:r>
          </a:p>
          <a:p>
            <a:r>
              <a:rPr lang="en-US" sz="2600" dirty="0">
                <a:latin typeface="Cascadia Mono" panose="020B0609020000020004" pitchFamily="49" charset="0"/>
                <a:cs typeface="Cascadia Mono" panose="020B0609020000020004" pitchFamily="49" charset="0"/>
              </a:rPr>
              <a:t>hi world</a:t>
            </a:r>
            <a:endParaRPr lang="ru-RU" sz="2600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847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17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EEBF0B-90E9-4EFF-A733-380349E1F90D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DA3022C-B59B-4D5C-AEDA-A619B965346D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8FB1399-2FB8-4D8E-BD4E-6CFA0DCEB0F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223792" y="1568327"/>
            <a:ext cx="1008112" cy="132481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B95D9CE-6F55-4162-A910-A3617D14F823}"/>
              </a:ext>
            </a:extLst>
          </p:cNvPr>
          <p:cNvSpPr txBox="1"/>
          <p:nvPr/>
        </p:nvSpPr>
        <p:spPr>
          <a:xfrm>
            <a:off x="5231904" y="1337494"/>
            <a:ext cx="4968552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probably should be </a:t>
            </a:r>
            <a:r>
              <a:rPr lang="en-US" sz="24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[[</a:t>
            </a:r>
            <a:r>
              <a:rPr lang="en-US" sz="2400" dirty="0" err="1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nodiscard</a:t>
            </a:r>
            <a:r>
              <a:rPr lang="en-US" sz="2400" dirty="0"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]]</a:t>
            </a:r>
            <a:endParaRPr lang="ru-RU" sz="24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764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18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20455422-761E-44E8-AD0F-C7BB98D749DC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1DE135-0CAE-4000-B9DC-AD586B1B3DBB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mandatory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283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  <p:bldP spid="5" grpId="0" animBg="1"/>
      <p:bldP spid="5" grpId="1" animBg="1"/>
      <p:bldP spid="5" grpId="2" animBg="1"/>
      <p:bldP spid="10" grpId="0"/>
      <p:bldP spid="10" grpId="1"/>
      <p:bldP spid="10" grpId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19</a:t>
            </a:fld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864349-A26C-427E-BF59-476AD0E954FB}"/>
              </a:ext>
            </a:extLst>
          </p:cNvPr>
          <p:cNvSpPr txBox="1"/>
          <p:nvPr/>
        </p:nvSpPr>
        <p:spPr>
          <a:xfrm>
            <a:off x="5881192" y="3717032"/>
            <a:ext cx="5472608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  <a:endParaRPr lang="ru-RU" sz="24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510C182-0146-445D-99CD-A4A1A08B288E}"/>
              </a:ext>
            </a:extLst>
          </p:cNvPr>
          <p:cNvSpPr/>
          <p:nvPr/>
        </p:nvSpPr>
        <p:spPr>
          <a:xfrm>
            <a:off x="4764024" y="2386584"/>
            <a:ext cx="4123944" cy="2359152"/>
          </a:xfrm>
          <a:custGeom>
            <a:avLst/>
            <a:gdLst>
              <a:gd name="connsiteX0" fmla="*/ 0 w 4123944"/>
              <a:gd name="connsiteY0" fmla="*/ 0 h 2359152"/>
              <a:gd name="connsiteX1" fmla="*/ 2834640 w 4123944"/>
              <a:gd name="connsiteY1" fmla="*/ 950976 h 2359152"/>
              <a:gd name="connsiteX2" fmla="*/ 4123944 w 4123944"/>
              <a:gd name="connsiteY2" fmla="*/ 2359152 h 235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23944" h="2359152">
                <a:moveTo>
                  <a:pt x="0" y="0"/>
                </a:moveTo>
                <a:cubicBezTo>
                  <a:pt x="1073658" y="278892"/>
                  <a:pt x="2147316" y="557784"/>
                  <a:pt x="2834640" y="950976"/>
                </a:cubicBezTo>
                <a:cubicBezTo>
                  <a:pt x="3521964" y="1344168"/>
                  <a:pt x="3822954" y="1851660"/>
                  <a:pt x="4123944" y="2359152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123944"/>
                      <a:gd name="connsiteY0" fmla="*/ 0 h 2359152"/>
                      <a:gd name="connsiteX1" fmla="*/ 2834640 w 4123944"/>
                      <a:gd name="connsiteY1" fmla="*/ 950976 h 2359152"/>
                      <a:gd name="connsiteX2" fmla="*/ 4123944 w 4123944"/>
                      <a:gd name="connsiteY2" fmla="*/ 2359152 h 23591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123944" h="2359152" extrusionOk="0">
                        <a:moveTo>
                          <a:pt x="0" y="0"/>
                        </a:moveTo>
                        <a:cubicBezTo>
                          <a:pt x="963895" y="211187"/>
                          <a:pt x="1927071" y="640445"/>
                          <a:pt x="2834640" y="950976"/>
                        </a:cubicBezTo>
                        <a:cubicBezTo>
                          <a:pt x="3545166" y="1349053"/>
                          <a:pt x="3675583" y="1856346"/>
                          <a:pt x="4123944" y="2359152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63500">
              <a:schemeClr val="bg1"/>
            </a:glow>
            <a:outerShdw blurRad="63500" algn="ctr" rotWithShape="0">
              <a:srgbClr val="00B0F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39E1ED-5935-446F-B4A6-D3DCE7FEAB89}"/>
              </a:ext>
            </a:extLst>
          </p:cNvPr>
          <p:cNvCxnSpPr/>
          <p:nvPr/>
        </p:nvCxnSpPr>
        <p:spPr>
          <a:xfrm flipH="1">
            <a:off x="8184232" y="5033760"/>
            <a:ext cx="426368" cy="0"/>
          </a:xfrm>
          <a:prstGeom prst="line">
            <a:avLst/>
          </a:prstGeom>
          <a:ln w="31750">
            <a:tailEnd type="triangle" w="lg" len="lg"/>
          </a:ln>
          <a:effectLst>
            <a:glow rad="1016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1486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B1D6-F9B5-46D5-948A-31D291F6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Understanding C++ coroutines by example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part 2: generators</a:t>
            </a:r>
            <a:endParaRPr lang="ru-RU" sz="5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B1CD9-CC7F-452D-AE81-23FCAB05FA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Pavel Novikov</a:t>
            </a:r>
          </a:p>
          <a:p>
            <a:r>
              <a:rPr lang="en-US" dirty="0"/>
              <a:t>@cpp_ape</a:t>
            </a:r>
            <a:endParaRPr lang="ru-RU" dirty="0"/>
          </a:p>
          <a:p>
            <a:endParaRPr lang="ru-RU" dirty="0"/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02A70806-7CA7-4BFE-9FE1-9D5B8DCDE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48" y="4138262"/>
            <a:ext cx="314325" cy="254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5728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20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A0C833-BC12-4B0C-AA1D-600D3BC560CF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3DE2A-0179-4BFF-9AC9-F0C7456AD9A9}"/>
              </a:ext>
            </a:extLst>
          </p:cNvPr>
          <p:cNvSpPr txBox="1"/>
          <p:nvPr/>
        </p:nvSpPr>
        <p:spPr>
          <a:xfrm>
            <a:off x="9192344" y="3963402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initial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9C0EA1B-228C-4F77-A2BE-8E4132261EE0}"/>
              </a:ext>
            </a:extLst>
          </p:cNvPr>
          <p:cNvCxnSpPr>
            <a:cxnSpLocks/>
          </p:cNvCxnSpPr>
          <p:nvPr/>
        </p:nvCxnSpPr>
        <p:spPr>
          <a:xfrm>
            <a:off x="2135560" y="5881556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C967221-4050-4217-ABFB-B467368A0C1B}"/>
              </a:ext>
            </a:extLst>
          </p:cNvPr>
          <p:cNvSpPr txBox="1"/>
          <p:nvPr/>
        </p:nvSpPr>
        <p:spPr>
          <a:xfrm>
            <a:off x="9336360" y="5419890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5450526-2B7D-492A-B7B8-F3C5AC2B8A67}"/>
              </a:ext>
            </a:extLst>
          </p:cNvPr>
          <p:cNvCxnSpPr>
            <a:cxnSpLocks/>
          </p:cNvCxnSpPr>
          <p:nvPr/>
        </p:nvCxnSpPr>
        <p:spPr>
          <a:xfrm>
            <a:off x="2135560" y="4425068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52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21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B4877E-8880-4F67-AE62-9D94FC1D468E}"/>
              </a:ext>
            </a:extLst>
          </p:cNvPr>
          <p:cNvSpPr txBox="1"/>
          <p:nvPr/>
        </p:nvSpPr>
        <p:spPr>
          <a:xfrm>
            <a:off x="2135560" y="4005064"/>
            <a:ext cx="9218240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B2D5F-5BC4-447F-A4BF-94663C2EB0CD}"/>
              </a:ext>
            </a:extLst>
          </p:cNvPr>
          <p:cNvSpPr txBox="1"/>
          <p:nvPr/>
        </p:nvSpPr>
        <p:spPr>
          <a:xfrm>
            <a:off x="9875555" y="4359328"/>
            <a:ext cx="1368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E47B95-7ECD-43DE-A13C-DC6D609F78A3}"/>
              </a:ext>
            </a:extLst>
          </p:cNvPr>
          <p:cNvCxnSpPr>
            <a:cxnSpLocks/>
          </p:cNvCxnSpPr>
          <p:nvPr/>
        </p:nvCxnSpPr>
        <p:spPr>
          <a:xfrm>
            <a:off x="2135560" y="4820994"/>
            <a:ext cx="9073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5CBF63B-AC1D-4B8D-8966-27A685B812C0}"/>
              </a:ext>
            </a:extLst>
          </p:cNvPr>
          <p:cNvSpPr txBox="1"/>
          <p:nvPr/>
        </p:nvSpPr>
        <p:spPr>
          <a:xfrm>
            <a:off x="3938192" y="2767569"/>
            <a:ext cx="7415608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ru-RU" sz="2400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D205100-54B0-4B49-B420-E6B4F121FC9B}"/>
              </a:ext>
            </a:extLst>
          </p:cNvPr>
          <p:cNvSpPr/>
          <p:nvPr/>
        </p:nvSpPr>
        <p:spPr>
          <a:xfrm>
            <a:off x="5449144" y="3187733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374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 animBg="1"/>
      <p:bldP spid="8" grpId="1" animBg="1"/>
      <p:bldP spid="11" grpId="0" animBg="1"/>
      <p:bldP spid="11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22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00BD9-E6E8-4E21-B0F6-526AA780767A}"/>
              </a:ext>
            </a:extLst>
          </p:cNvPr>
          <p:cNvSpPr txBox="1"/>
          <p:nvPr/>
        </p:nvSpPr>
        <p:spPr>
          <a:xfrm>
            <a:off x="2135560" y="3717032"/>
            <a:ext cx="9218240" cy="2677656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CD488A-E369-4B6E-B078-7B544C4AAD7B}"/>
              </a:ext>
            </a:extLst>
          </p:cNvPr>
          <p:cNvSpPr txBox="1"/>
          <p:nvPr/>
        </p:nvSpPr>
        <p:spPr>
          <a:xfrm>
            <a:off x="838200" y="2254975"/>
            <a:ext cx="10946432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expression</a:t>
            </a:r>
            <a:r>
              <a:rPr lang="en-US" sz="2400" i="1" baseline="-25000" dirty="0" err="1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}</a:t>
            </a:r>
            <a:endParaRPr lang="ru-RU" sz="2400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D7B6D14B-C573-4347-9E85-F8C6F70194EE}"/>
              </a:ext>
            </a:extLst>
          </p:cNvPr>
          <p:cNvSpPr/>
          <p:nvPr/>
        </p:nvSpPr>
        <p:spPr>
          <a:xfrm>
            <a:off x="3071664" y="2709125"/>
            <a:ext cx="360000" cy="36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3175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1E5B31-7C64-4E9F-86BB-5EE6A9400AC4}"/>
              </a:ext>
            </a:extLst>
          </p:cNvPr>
          <p:cNvSpPr/>
          <p:nvPr/>
        </p:nvSpPr>
        <p:spPr>
          <a:xfrm>
            <a:off x="2389977" y="5601185"/>
            <a:ext cx="2191548" cy="420103"/>
          </a:xfrm>
          <a:custGeom>
            <a:avLst/>
            <a:gdLst>
              <a:gd name="connsiteX0" fmla="*/ 991398 w 2191548"/>
              <a:gd name="connsiteY0" fmla="*/ 20053 h 420103"/>
              <a:gd name="connsiteX1" fmla="*/ 810423 w 2191548"/>
              <a:gd name="connsiteY1" fmla="*/ 1003 h 420103"/>
              <a:gd name="connsiteX2" fmla="*/ 162723 w 2191548"/>
              <a:gd name="connsiteY2" fmla="*/ 10528 h 420103"/>
              <a:gd name="connsiteX3" fmla="*/ 76998 w 2191548"/>
              <a:gd name="connsiteY3" fmla="*/ 39103 h 420103"/>
              <a:gd name="connsiteX4" fmla="*/ 10323 w 2191548"/>
              <a:gd name="connsiteY4" fmla="*/ 105778 h 420103"/>
              <a:gd name="connsiteX5" fmla="*/ 10323 w 2191548"/>
              <a:gd name="connsiteY5" fmla="*/ 191503 h 420103"/>
              <a:gd name="connsiteX6" fmla="*/ 19848 w 2191548"/>
              <a:gd name="connsiteY6" fmla="*/ 229603 h 420103"/>
              <a:gd name="connsiteX7" fmla="*/ 48423 w 2191548"/>
              <a:gd name="connsiteY7" fmla="*/ 248653 h 420103"/>
              <a:gd name="connsiteX8" fmla="*/ 67473 w 2191548"/>
              <a:gd name="connsiteY8" fmla="*/ 277228 h 420103"/>
              <a:gd name="connsiteX9" fmla="*/ 134148 w 2191548"/>
              <a:gd name="connsiteY9" fmla="*/ 315328 h 420103"/>
              <a:gd name="connsiteX10" fmla="*/ 162723 w 2191548"/>
              <a:gd name="connsiteY10" fmla="*/ 324853 h 420103"/>
              <a:gd name="connsiteX11" fmla="*/ 238923 w 2191548"/>
              <a:gd name="connsiteY11" fmla="*/ 362953 h 420103"/>
              <a:gd name="connsiteX12" fmla="*/ 277023 w 2191548"/>
              <a:gd name="connsiteY12" fmla="*/ 372478 h 420103"/>
              <a:gd name="connsiteX13" fmla="*/ 381798 w 2191548"/>
              <a:gd name="connsiteY13" fmla="*/ 391528 h 420103"/>
              <a:gd name="connsiteX14" fmla="*/ 448473 w 2191548"/>
              <a:gd name="connsiteY14" fmla="*/ 401053 h 420103"/>
              <a:gd name="connsiteX15" fmla="*/ 753273 w 2191548"/>
              <a:gd name="connsiteY15" fmla="*/ 420103 h 420103"/>
              <a:gd name="connsiteX16" fmla="*/ 1705773 w 2191548"/>
              <a:gd name="connsiteY16" fmla="*/ 410578 h 420103"/>
              <a:gd name="connsiteX17" fmla="*/ 1896273 w 2191548"/>
              <a:gd name="connsiteY17" fmla="*/ 391528 h 420103"/>
              <a:gd name="connsiteX18" fmla="*/ 1981998 w 2191548"/>
              <a:gd name="connsiteY18" fmla="*/ 362953 h 420103"/>
              <a:gd name="connsiteX19" fmla="*/ 2020098 w 2191548"/>
              <a:gd name="connsiteY19" fmla="*/ 353428 h 420103"/>
              <a:gd name="connsiteX20" fmla="*/ 2048673 w 2191548"/>
              <a:gd name="connsiteY20" fmla="*/ 334378 h 420103"/>
              <a:gd name="connsiteX21" fmla="*/ 2077248 w 2191548"/>
              <a:gd name="connsiteY21" fmla="*/ 324853 h 420103"/>
              <a:gd name="connsiteX22" fmla="*/ 2124873 w 2191548"/>
              <a:gd name="connsiteY22" fmla="*/ 305803 h 420103"/>
              <a:gd name="connsiteX23" fmla="*/ 2153448 w 2191548"/>
              <a:gd name="connsiteY23" fmla="*/ 267703 h 420103"/>
              <a:gd name="connsiteX24" fmla="*/ 2191548 w 2191548"/>
              <a:gd name="connsiteY24" fmla="*/ 210553 h 420103"/>
              <a:gd name="connsiteX25" fmla="*/ 2182023 w 2191548"/>
              <a:gd name="connsiteY25" fmla="*/ 153403 h 420103"/>
              <a:gd name="connsiteX26" fmla="*/ 2086773 w 2191548"/>
              <a:gd name="connsiteY26" fmla="*/ 115303 h 420103"/>
              <a:gd name="connsiteX27" fmla="*/ 2048673 w 2191548"/>
              <a:gd name="connsiteY27" fmla="*/ 105778 h 420103"/>
              <a:gd name="connsiteX28" fmla="*/ 1953423 w 2191548"/>
              <a:gd name="connsiteY28" fmla="*/ 77203 h 420103"/>
              <a:gd name="connsiteX29" fmla="*/ 1886748 w 2191548"/>
              <a:gd name="connsiteY29" fmla="*/ 67678 h 420103"/>
              <a:gd name="connsiteX30" fmla="*/ 1829598 w 2191548"/>
              <a:gd name="connsiteY30" fmla="*/ 58153 h 420103"/>
              <a:gd name="connsiteX31" fmla="*/ 1781973 w 2191548"/>
              <a:gd name="connsiteY31" fmla="*/ 48628 h 420103"/>
              <a:gd name="connsiteX32" fmla="*/ 1591473 w 2191548"/>
              <a:gd name="connsiteY32" fmla="*/ 39103 h 420103"/>
              <a:gd name="connsiteX33" fmla="*/ 1381923 w 2191548"/>
              <a:gd name="connsiteY33" fmla="*/ 20053 h 420103"/>
              <a:gd name="connsiteX34" fmla="*/ 1239048 w 2191548"/>
              <a:gd name="connsiteY34" fmla="*/ 10528 h 420103"/>
              <a:gd name="connsiteX35" fmla="*/ 1115223 w 2191548"/>
              <a:gd name="connsiteY35" fmla="*/ 1003 h 420103"/>
              <a:gd name="connsiteX36" fmla="*/ 810423 w 2191548"/>
              <a:gd name="connsiteY36" fmla="*/ 1003 h 420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191548" h="420103">
                <a:moveTo>
                  <a:pt x="991398" y="20053"/>
                </a:moveTo>
                <a:cubicBezTo>
                  <a:pt x="949553" y="14822"/>
                  <a:pt x="845951" y="1003"/>
                  <a:pt x="810423" y="1003"/>
                </a:cubicBezTo>
                <a:cubicBezTo>
                  <a:pt x="594500" y="1003"/>
                  <a:pt x="378623" y="7353"/>
                  <a:pt x="162723" y="10528"/>
                </a:cubicBezTo>
                <a:cubicBezTo>
                  <a:pt x="132032" y="16666"/>
                  <a:pt x="102515" y="18226"/>
                  <a:pt x="76998" y="39103"/>
                </a:cubicBezTo>
                <a:cubicBezTo>
                  <a:pt x="52672" y="59006"/>
                  <a:pt x="10323" y="105778"/>
                  <a:pt x="10323" y="105778"/>
                </a:cubicBezTo>
                <a:cubicBezTo>
                  <a:pt x="-4583" y="150496"/>
                  <a:pt x="-2250" y="128640"/>
                  <a:pt x="10323" y="191503"/>
                </a:cubicBezTo>
                <a:cubicBezTo>
                  <a:pt x="12890" y="204340"/>
                  <a:pt x="12586" y="218711"/>
                  <a:pt x="19848" y="229603"/>
                </a:cubicBezTo>
                <a:cubicBezTo>
                  <a:pt x="26198" y="239128"/>
                  <a:pt x="38898" y="242303"/>
                  <a:pt x="48423" y="248653"/>
                </a:cubicBezTo>
                <a:cubicBezTo>
                  <a:pt x="54773" y="258178"/>
                  <a:pt x="59378" y="269133"/>
                  <a:pt x="67473" y="277228"/>
                </a:cubicBezTo>
                <a:cubicBezTo>
                  <a:pt x="79430" y="289185"/>
                  <a:pt x="121074" y="309725"/>
                  <a:pt x="134148" y="315328"/>
                </a:cubicBezTo>
                <a:cubicBezTo>
                  <a:pt x="143376" y="319283"/>
                  <a:pt x="153583" y="320698"/>
                  <a:pt x="162723" y="324853"/>
                </a:cubicBezTo>
                <a:cubicBezTo>
                  <a:pt x="188576" y="336604"/>
                  <a:pt x="211373" y="356065"/>
                  <a:pt x="238923" y="362953"/>
                </a:cubicBezTo>
                <a:cubicBezTo>
                  <a:pt x="251623" y="366128"/>
                  <a:pt x="264244" y="369638"/>
                  <a:pt x="277023" y="372478"/>
                </a:cubicBezTo>
                <a:cubicBezTo>
                  <a:pt x="310460" y="379909"/>
                  <a:pt x="348195" y="386358"/>
                  <a:pt x="381798" y="391528"/>
                </a:cubicBezTo>
                <a:cubicBezTo>
                  <a:pt x="403988" y="394942"/>
                  <a:pt x="426088" y="399331"/>
                  <a:pt x="448473" y="401053"/>
                </a:cubicBezTo>
                <a:cubicBezTo>
                  <a:pt x="549971" y="408861"/>
                  <a:pt x="753273" y="420103"/>
                  <a:pt x="753273" y="420103"/>
                </a:cubicBezTo>
                <a:lnTo>
                  <a:pt x="1705773" y="410578"/>
                </a:lnTo>
                <a:cubicBezTo>
                  <a:pt x="1769570" y="408983"/>
                  <a:pt x="1896273" y="391528"/>
                  <a:pt x="1896273" y="391528"/>
                </a:cubicBezTo>
                <a:cubicBezTo>
                  <a:pt x="1987576" y="368702"/>
                  <a:pt x="1874395" y="398821"/>
                  <a:pt x="1981998" y="362953"/>
                </a:cubicBezTo>
                <a:cubicBezTo>
                  <a:pt x="1994417" y="358813"/>
                  <a:pt x="2007398" y="356603"/>
                  <a:pt x="2020098" y="353428"/>
                </a:cubicBezTo>
                <a:cubicBezTo>
                  <a:pt x="2029623" y="347078"/>
                  <a:pt x="2038434" y="339498"/>
                  <a:pt x="2048673" y="334378"/>
                </a:cubicBezTo>
                <a:cubicBezTo>
                  <a:pt x="2057653" y="329888"/>
                  <a:pt x="2067847" y="328378"/>
                  <a:pt x="2077248" y="324853"/>
                </a:cubicBezTo>
                <a:cubicBezTo>
                  <a:pt x="2093257" y="318850"/>
                  <a:pt x="2108998" y="312153"/>
                  <a:pt x="2124873" y="305803"/>
                </a:cubicBezTo>
                <a:cubicBezTo>
                  <a:pt x="2134398" y="293103"/>
                  <a:pt x="2144344" y="280708"/>
                  <a:pt x="2153448" y="267703"/>
                </a:cubicBezTo>
                <a:cubicBezTo>
                  <a:pt x="2166578" y="248946"/>
                  <a:pt x="2191548" y="210553"/>
                  <a:pt x="2191548" y="210553"/>
                </a:cubicBezTo>
                <a:cubicBezTo>
                  <a:pt x="2188373" y="191503"/>
                  <a:pt x="2190660" y="170677"/>
                  <a:pt x="2182023" y="153403"/>
                </a:cubicBezTo>
                <a:cubicBezTo>
                  <a:pt x="2171409" y="132175"/>
                  <a:pt x="2089357" y="116008"/>
                  <a:pt x="2086773" y="115303"/>
                </a:cubicBezTo>
                <a:cubicBezTo>
                  <a:pt x="2074143" y="111859"/>
                  <a:pt x="2061212" y="109540"/>
                  <a:pt x="2048673" y="105778"/>
                </a:cubicBezTo>
                <a:cubicBezTo>
                  <a:pt x="2010439" y="94308"/>
                  <a:pt x="1990576" y="83958"/>
                  <a:pt x="1953423" y="77203"/>
                </a:cubicBezTo>
                <a:cubicBezTo>
                  <a:pt x="1931334" y="73187"/>
                  <a:pt x="1908938" y="71092"/>
                  <a:pt x="1886748" y="67678"/>
                </a:cubicBezTo>
                <a:cubicBezTo>
                  <a:pt x="1867660" y="64741"/>
                  <a:pt x="1848599" y="61608"/>
                  <a:pt x="1829598" y="58153"/>
                </a:cubicBezTo>
                <a:cubicBezTo>
                  <a:pt x="1813670" y="55257"/>
                  <a:pt x="1798111" y="49919"/>
                  <a:pt x="1781973" y="48628"/>
                </a:cubicBezTo>
                <a:cubicBezTo>
                  <a:pt x="1718596" y="43558"/>
                  <a:pt x="1654973" y="42278"/>
                  <a:pt x="1591473" y="39103"/>
                </a:cubicBezTo>
                <a:cubicBezTo>
                  <a:pt x="1489404" y="18689"/>
                  <a:pt x="1564771" y="31481"/>
                  <a:pt x="1381923" y="20053"/>
                </a:cubicBezTo>
                <a:lnTo>
                  <a:pt x="1239048" y="10528"/>
                </a:lnTo>
                <a:cubicBezTo>
                  <a:pt x="1197756" y="7579"/>
                  <a:pt x="1156610" y="1923"/>
                  <a:pt x="1115223" y="1003"/>
                </a:cubicBezTo>
                <a:cubicBezTo>
                  <a:pt x="1013648" y="-1254"/>
                  <a:pt x="912023" y="1003"/>
                  <a:pt x="810423" y="100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92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current_exception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23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BEE47-ECC6-4901-8A37-3964B558A555}"/>
              </a:ext>
            </a:extLst>
          </p:cNvPr>
          <p:cNvSpPr txBox="1"/>
          <p:nvPr/>
        </p:nvSpPr>
        <p:spPr>
          <a:xfrm>
            <a:off x="3431704" y="2996952"/>
            <a:ext cx="5328592" cy="372409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11A3FFD-FFC2-456D-9EB0-9BA853A3D8BF}"/>
              </a:ext>
            </a:extLst>
          </p:cNvPr>
          <p:cNvSpPr/>
          <p:nvPr/>
        </p:nvSpPr>
        <p:spPr>
          <a:xfrm>
            <a:off x="4057650" y="5757639"/>
            <a:ext cx="4429125" cy="47625"/>
          </a:xfrm>
          <a:custGeom>
            <a:avLst/>
            <a:gdLst>
              <a:gd name="connsiteX0" fmla="*/ 0 w 4429125"/>
              <a:gd name="connsiteY0" fmla="*/ 19050 h 47625"/>
              <a:gd name="connsiteX1" fmla="*/ 914400 w 4429125"/>
              <a:gd name="connsiteY1" fmla="*/ 28575 h 47625"/>
              <a:gd name="connsiteX2" fmla="*/ 1076325 w 4429125"/>
              <a:gd name="connsiteY2" fmla="*/ 38100 h 47625"/>
              <a:gd name="connsiteX3" fmla="*/ 2914650 w 4429125"/>
              <a:gd name="connsiteY3" fmla="*/ 47625 h 47625"/>
              <a:gd name="connsiteX4" fmla="*/ 3562350 w 4429125"/>
              <a:gd name="connsiteY4" fmla="*/ 38100 h 47625"/>
              <a:gd name="connsiteX5" fmla="*/ 3914775 w 4429125"/>
              <a:gd name="connsiteY5" fmla="*/ 19050 h 47625"/>
              <a:gd name="connsiteX6" fmla="*/ 3962400 w 4429125"/>
              <a:gd name="connsiteY6" fmla="*/ 9525 h 47625"/>
              <a:gd name="connsiteX7" fmla="*/ 3990975 w 4429125"/>
              <a:gd name="connsiteY7" fmla="*/ 0 h 47625"/>
              <a:gd name="connsiteX8" fmla="*/ 4019550 w 4429125"/>
              <a:gd name="connsiteY8" fmla="*/ 9525 h 47625"/>
              <a:gd name="connsiteX9" fmla="*/ 4429125 w 4429125"/>
              <a:gd name="connsiteY9" fmla="*/ 0 h 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29125" h="47625">
                <a:moveTo>
                  <a:pt x="0" y="19050"/>
                </a:moveTo>
                <a:lnTo>
                  <a:pt x="914400" y="28575"/>
                </a:lnTo>
                <a:cubicBezTo>
                  <a:pt x="968460" y="29532"/>
                  <a:pt x="1022259" y="37585"/>
                  <a:pt x="1076325" y="38100"/>
                </a:cubicBezTo>
                <a:lnTo>
                  <a:pt x="2914650" y="47625"/>
                </a:lnTo>
                <a:lnTo>
                  <a:pt x="3562350" y="38100"/>
                </a:lnTo>
                <a:cubicBezTo>
                  <a:pt x="3711339" y="34826"/>
                  <a:pt x="3778389" y="28792"/>
                  <a:pt x="3914775" y="19050"/>
                </a:cubicBezTo>
                <a:cubicBezTo>
                  <a:pt x="3930650" y="15875"/>
                  <a:pt x="3946694" y="13452"/>
                  <a:pt x="3962400" y="9525"/>
                </a:cubicBezTo>
                <a:cubicBezTo>
                  <a:pt x="3972140" y="7090"/>
                  <a:pt x="3980935" y="0"/>
                  <a:pt x="3990975" y="0"/>
                </a:cubicBezTo>
                <a:cubicBezTo>
                  <a:pt x="4001015" y="0"/>
                  <a:pt x="4010025" y="6350"/>
                  <a:pt x="4019550" y="9525"/>
                </a:cubicBezTo>
                <a:lnTo>
                  <a:pt x="4429125" y="0"/>
                </a:ln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069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523C-EE0E-4368-AFCB-F5212A51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A6CBA-BF7E-4404-BC06-6189E5FA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A98D-8596-4183-B6E1-64D2D499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24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70A78C9-0D5F-49EC-8920-C4D60E254682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3719736" y="2116307"/>
            <a:ext cx="1080120" cy="304581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5380509-1AF1-4CC4-AA5D-96D209426A20}"/>
              </a:ext>
            </a:extLst>
          </p:cNvPr>
          <p:cNvSpPr txBox="1"/>
          <p:nvPr/>
        </p:nvSpPr>
        <p:spPr>
          <a:xfrm>
            <a:off x="4799856" y="1700808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5464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25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61DD0-1B66-40AA-898D-C609E7F2498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EF1B-143A-46D8-9F5B-4E308F029509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5744CD-52B8-42EF-9E7F-7D8ADBAC7E59}"/>
              </a:ext>
            </a:extLst>
          </p:cNvPr>
          <p:cNvSpPr/>
          <p:nvPr/>
        </p:nvSpPr>
        <p:spPr>
          <a:xfrm>
            <a:off x="3544478" y="1414021"/>
            <a:ext cx="4986780" cy="895546"/>
          </a:xfrm>
          <a:custGeom>
            <a:avLst/>
            <a:gdLst>
              <a:gd name="connsiteX0" fmla="*/ 0 w 4986780"/>
              <a:gd name="connsiteY0" fmla="*/ 0 h 895546"/>
              <a:gd name="connsiteX1" fmla="*/ 3035431 w 4986780"/>
              <a:gd name="connsiteY1" fmla="*/ 367645 h 895546"/>
              <a:gd name="connsiteX2" fmla="*/ 4986780 w 4986780"/>
              <a:gd name="connsiteY2" fmla="*/ 895546 h 895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6780" h="895546">
                <a:moveTo>
                  <a:pt x="0" y="0"/>
                </a:moveTo>
                <a:cubicBezTo>
                  <a:pt x="1102150" y="109193"/>
                  <a:pt x="2204301" y="218387"/>
                  <a:pt x="3035431" y="367645"/>
                </a:cubicBezTo>
                <a:cubicBezTo>
                  <a:pt x="3866561" y="516903"/>
                  <a:pt x="4426670" y="706224"/>
                  <a:pt x="4986780" y="895546"/>
                </a:cubicBezTo>
              </a:path>
            </a:pathLst>
          </a:custGeom>
          <a:noFill/>
          <a:ln w="31750">
            <a:solidFill>
              <a:srgbClr val="0070C0"/>
            </a:solidFill>
            <a:prstDash val="dash"/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B0DD3F-000E-466D-A27A-913937F992AF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8D807C2E-1ACA-46A4-87A7-8842FE0C603E}"/>
              </a:ext>
            </a:extLst>
          </p:cNvPr>
          <p:cNvSpPr/>
          <p:nvPr/>
        </p:nvSpPr>
        <p:spPr>
          <a:xfrm>
            <a:off x="551564" y="1611008"/>
            <a:ext cx="288032" cy="2534289"/>
          </a:xfrm>
          <a:prstGeom prst="leftBrace">
            <a:avLst>
              <a:gd name="adj1" fmla="val 42486"/>
              <a:gd name="adj2" fmla="val 50000"/>
            </a:avLst>
          </a:prstGeom>
          <a:ln w="38100">
            <a:solidFill>
              <a:srgbClr val="BFCF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E313BB-1960-4D51-A94E-DF29BDA4FDC1}"/>
              </a:ext>
            </a:extLst>
          </p:cNvPr>
          <p:cNvSpPr txBox="1"/>
          <p:nvPr/>
        </p:nvSpPr>
        <p:spPr>
          <a:xfrm rot="16200000">
            <a:off x="-543274" y="2647320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A8A8A8"/>
                </a:solidFill>
              </a:rPr>
              <a:t>mandatory</a:t>
            </a:r>
            <a:endParaRPr lang="ru-RU" sz="2400" dirty="0">
              <a:solidFill>
                <a:srgbClr val="A8A8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69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26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EB84BB9-CF54-432E-8A83-9CE71ADD8E3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56AB84A-C90A-400B-A38E-B08C918035D5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96895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destroy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761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28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3AB617-E32F-4B0A-9C82-DDF4694F49AD}"/>
              </a:ext>
            </a:extLst>
          </p:cNvPr>
          <p:cNvSpPr txBox="1"/>
          <p:nvPr/>
        </p:nvSpPr>
        <p:spPr>
          <a:xfrm>
            <a:off x="1966864" y="3072605"/>
            <a:ext cx="10225136" cy="378565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97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BF5F9-CEA8-4330-A8D7-F0E24EAF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5DAAD-672A-446B-B479-62C85B2C7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from_promise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A86EB-D8AF-4C7E-9D54-1D2CE544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29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87CAC4-E9B0-4E47-90C5-436AC42E52DA}"/>
              </a:ext>
            </a:extLst>
          </p:cNvPr>
          <p:cNvSpPr txBox="1"/>
          <p:nvPr/>
        </p:nvSpPr>
        <p:spPr>
          <a:xfrm>
            <a:off x="6011044" y="569104"/>
            <a:ext cx="57618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90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2AC54-35B8-4095-B0BE-66BD085D9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 at </a:t>
            </a:r>
            <a:r>
              <a:rPr lang="en-US" dirty="0" err="1"/>
              <a:t>CppCon</a:t>
            </a:r>
            <a:r>
              <a:rPr lang="en-US" dirty="0"/>
              <a:t> 2022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704EA-CF0D-422B-896F-10F963FC6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Monday 12th September:</a:t>
            </a:r>
          </a:p>
          <a:p>
            <a:r>
              <a:rPr lang="en-US" dirty="0"/>
              <a:t>C++20’s Coroutines for Beginners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by</a:t>
            </a:r>
            <a:r>
              <a:rPr lang="en-US" dirty="0"/>
              <a:t> Andreas </a:t>
            </a:r>
            <a:r>
              <a:rPr lang="en-US" dirty="0" err="1"/>
              <a:t>Fertig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Deciphering Coroutines: A Visual Approach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by</a:t>
            </a:r>
            <a:r>
              <a:rPr lang="en-US" dirty="0"/>
              <a:t> Andreas Weis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Tuesday 13th September:</a:t>
            </a:r>
          </a:p>
          <a:p>
            <a:r>
              <a:rPr lang="en-US" dirty="0"/>
              <a:t>Understanding C++ coroutines by example, part 2: generators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Thursday 15th September:</a:t>
            </a:r>
          </a:p>
          <a:p>
            <a:r>
              <a:rPr lang="en-US" dirty="0"/>
              <a:t>C++ Coroutines, from Scratch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by</a:t>
            </a:r>
            <a:r>
              <a:rPr lang="en-US" dirty="0"/>
              <a:t> Phil Nash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D16AE9-9F0D-4A3E-B3CA-1889517AF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</a:t>
            </a:fld>
            <a:endParaRPr lang="ru-RU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546F3FC7-0007-4A37-A64E-FF58BDB26918}"/>
              </a:ext>
            </a:extLst>
          </p:cNvPr>
          <p:cNvSpPr/>
          <p:nvPr/>
        </p:nvSpPr>
        <p:spPr>
          <a:xfrm>
            <a:off x="10200456" y="4149080"/>
            <a:ext cx="936104" cy="936104"/>
          </a:xfrm>
          <a:prstGeom prst="leftArrow">
            <a:avLst/>
          </a:prstGeom>
          <a:solidFill>
            <a:schemeClr val="accent1">
              <a:lumMod val="40000"/>
              <a:lumOff val="60000"/>
            </a:schemeClr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36F7BC-E2F1-497C-A4D5-1B9025F10190}"/>
              </a:ext>
            </a:extLst>
          </p:cNvPr>
          <p:cNvSpPr txBox="1"/>
          <p:nvPr/>
        </p:nvSpPr>
        <p:spPr>
          <a:xfrm>
            <a:off x="10794984" y="3356992"/>
            <a:ext cx="1271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you are here</a:t>
            </a:r>
            <a:endParaRPr lang="ru-RU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7260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30</a:t>
            </a:fld>
            <a:endParaRPr lang="ru-RU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45A433-73C2-4893-8024-25096A9D973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608168" y="5763271"/>
            <a:ext cx="445226" cy="13782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A3D4271-A165-4F54-A97B-73DBB2378D03}"/>
              </a:ext>
            </a:extLst>
          </p:cNvPr>
          <p:cNvSpPr txBox="1"/>
          <p:nvPr/>
        </p:nvSpPr>
        <p:spPr>
          <a:xfrm>
            <a:off x="8053394" y="5532438"/>
            <a:ext cx="4040908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only coroutine handle is stored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4577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31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0FAB25-4091-43D1-B88E-193A55D84A98}"/>
              </a:ext>
            </a:extLst>
          </p:cNvPr>
          <p:cNvSpPr txBox="1"/>
          <p:nvPr/>
        </p:nvSpPr>
        <p:spPr>
          <a:xfrm>
            <a:off x="1343472" y="3717032"/>
            <a:ext cx="648072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*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93F28B-839A-4E7A-B263-72C5BD5C6E0E}"/>
              </a:ext>
            </a:extLst>
          </p:cNvPr>
          <p:cNvSpPr txBox="1"/>
          <p:nvPr/>
        </p:nvSpPr>
        <p:spPr>
          <a:xfrm>
            <a:off x="6528048" y="131115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996DDD6-590E-4E5E-8C5C-CA87E8BBA919}"/>
              </a:ext>
            </a:extLst>
          </p:cNvPr>
          <p:cNvCxnSpPr>
            <a:cxnSpLocks/>
          </p:cNvCxnSpPr>
          <p:nvPr/>
        </p:nvCxnSpPr>
        <p:spPr>
          <a:xfrm>
            <a:off x="849220" y="1772816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7619E3C-4816-4E6C-8D10-9F32CF4C1F98}"/>
              </a:ext>
            </a:extLst>
          </p:cNvPr>
          <p:cNvSpPr txBox="1"/>
          <p:nvPr/>
        </p:nvSpPr>
        <p:spPr>
          <a:xfrm>
            <a:off x="892154" y="2744867"/>
            <a:ext cx="9921308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73D4C8-D011-438F-8EEE-5A18A2FEADCE}"/>
              </a:ext>
            </a:extLst>
          </p:cNvPr>
          <p:cNvCxnSpPr>
            <a:cxnSpLocks/>
          </p:cNvCxnSpPr>
          <p:nvPr/>
        </p:nvCxnSpPr>
        <p:spPr>
          <a:xfrm>
            <a:off x="1127448" y="1791218"/>
            <a:ext cx="0" cy="36004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5397993-CA35-4E7E-ADC7-9E5FD1C0CDB0}"/>
              </a:ext>
            </a:extLst>
          </p:cNvPr>
          <p:cNvSpPr txBox="1"/>
          <p:nvPr/>
        </p:nvSpPr>
        <p:spPr>
          <a:xfrm>
            <a:off x="886202" y="2504308"/>
            <a:ext cx="8666182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12E563-E72B-4923-BAE5-5F1CDACE74B5}"/>
              </a:ext>
            </a:extLst>
          </p:cNvPr>
          <p:cNvSpPr txBox="1"/>
          <p:nvPr/>
        </p:nvSpPr>
        <p:spPr>
          <a:xfrm>
            <a:off x="6528048" y="177281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97838FE-960A-4F34-A579-D5015A7CEB2B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9785B5B-01CA-43F4-8751-767CB8C6FB1D}"/>
              </a:ext>
            </a:extLst>
          </p:cNvPr>
          <p:cNvSpPr txBox="1"/>
          <p:nvPr/>
        </p:nvSpPr>
        <p:spPr>
          <a:xfrm>
            <a:off x="6528048" y="18448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632F82-63D0-4B3D-B275-FC7E70FBEA82}"/>
              </a:ext>
            </a:extLst>
          </p:cNvPr>
          <p:cNvSpPr txBox="1"/>
          <p:nvPr/>
        </p:nvSpPr>
        <p:spPr>
          <a:xfrm>
            <a:off x="886202" y="2688974"/>
            <a:ext cx="7225842" cy="156966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coro();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same as 'coro.resume()'</a:t>
            </a:r>
            <a:endParaRPr lang="pt-BR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C156C4-608C-48FF-A038-E73D732D7294}"/>
              </a:ext>
            </a:extLst>
          </p:cNvPr>
          <p:cNvCxnSpPr>
            <a:cxnSpLocks/>
          </p:cNvCxnSpPr>
          <p:nvPr/>
        </p:nvCxnSpPr>
        <p:spPr>
          <a:xfrm>
            <a:off x="1127448" y="311596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12DCA1-401F-4F4E-A977-B78E36D1CB15}"/>
              </a:ext>
            </a:extLst>
          </p:cNvPr>
          <p:cNvCxnSpPr>
            <a:cxnSpLocks/>
          </p:cNvCxnSpPr>
          <p:nvPr/>
        </p:nvCxnSpPr>
        <p:spPr>
          <a:xfrm>
            <a:off x="1127448" y="3476007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457C1ED-6E01-4599-B91E-592D7353113E}"/>
              </a:ext>
            </a:extLst>
          </p:cNvPr>
          <p:cNvSpPr txBox="1"/>
          <p:nvPr/>
        </p:nvSpPr>
        <p:spPr>
          <a:xfrm>
            <a:off x="167188" y="4351573"/>
            <a:ext cx="11857624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std::get&lt;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487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/>
      <p:bldP spid="10" grpId="1"/>
      <p:bldP spid="13" grpId="0" animBg="1"/>
      <p:bldP spid="13" grpId="1" animBg="1"/>
      <p:bldP spid="23" grpId="0" animBg="1"/>
      <p:bldP spid="23" grpId="1" animBg="1"/>
      <p:bldP spid="25" grpId="0"/>
      <p:bldP spid="25" grpId="1"/>
      <p:bldP spid="27" grpId="0"/>
      <p:bldP spid="27" grpId="1"/>
      <p:bldP spid="20" grpId="0" animBg="1"/>
      <p:bldP spid="20" grpId="1" animBg="1"/>
      <p:bldP spid="20" grpId="2" animBg="1"/>
      <p:bldP spid="2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A50F-EF53-4A5D-9395-C6C874B4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86473-B6A1-47CE-B08E-F141882B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E6D2D-78DB-4135-A11C-E5433643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32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9A8B4-1A13-44F8-B9DE-F6F683AA6F3E}"/>
              </a:ext>
            </a:extLst>
          </p:cNvPr>
          <p:cNvCxnSpPr>
            <a:cxnSpLocks/>
          </p:cNvCxnSpPr>
          <p:nvPr/>
        </p:nvCxnSpPr>
        <p:spPr>
          <a:xfrm>
            <a:off x="695400" y="5013176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4B3EAE-D1B2-4138-833D-75980FF38EF7}"/>
              </a:ext>
            </a:extLst>
          </p:cNvPr>
          <p:cNvSpPr/>
          <p:nvPr/>
        </p:nvSpPr>
        <p:spPr>
          <a:xfrm>
            <a:off x="8400256" y="1268760"/>
            <a:ext cx="3384376" cy="3384376"/>
          </a:xfrm>
          <a:prstGeom prst="rect">
            <a:avLst/>
          </a:prstGeom>
          <a:solidFill>
            <a:schemeClr val="bg1"/>
          </a:solidFill>
          <a:ln w="31750">
            <a:solidFill>
              <a:schemeClr val="bg1">
                <a:lumMod val="85000"/>
              </a:schemeClr>
            </a:solidFill>
            <a:prstDash val="solid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3533-1071-49D7-9811-360D358738CB}"/>
              </a:ext>
            </a:extLst>
          </p:cNvPr>
          <p:cNvSpPr/>
          <p:nvPr/>
        </p:nvSpPr>
        <p:spPr>
          <a:xfrm>
            <a:off x="8400256" y="1270369"/>
            <a:ext cx="3384376" cy="3384376"/>
          </a:xfrm>
          <a:prstGeom prst="rect">
            <a:avLst/>
          </a:prstGeom>
          <a:noFill/>
          <a:ln w="31750">
            <a:solidFill>
              <a:srgbClr val="00B050"/>
            </a:solidFill>
            <a:prstDash val="lg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coroutine frame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contains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and internal state stuff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BFF2A3-C620-4F98-A66A-F22176AFFA76}"/>
              </a:ext>
            </a:extLst>
          </p:cNvPr>
          <p:cNvSpPr/>
          <p:nvPr/>
        </p:nvSpPr>
        <p:spPr>
          <a:xfrm>
            <a:off x="8544092" y="2106483"/>
            <a:ext cx="2952328" cy="122413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b="1" dirty="0"/>
              <a:t>promise</a:t>
            </a:r>
          </a:p>
          <a:p>
            <a:r>
              <a:rPr lang="en-US" sz="2400" dirty="0"/>
              <a:t>tells when and how to suspend and resume</a:t>
            </a:r>
            <a:endParaRPr lang="ru-RU" sz="24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09AF3F-2C90-44C3-9FF2-C68E48FF67F0}"/>
              </a:ext>
            </a:extLst>
          </p:cNvPr>
          <p:cNvCxnSpPr>
            <a:cxnSpLocks/>
          </p:cNvCxnSpPr>
          <p:nvPr/>
        </p:nvCxnSpPr>
        <p:spPr>
          <a:xfrm>
            <a:off x="695400" y="5445224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8866847-FE93-452C-B550-644BE07589F3}"/>
              </a:ext>
            </a:extLst>
          </p:cNvPr>
          <p:cNvCxnSpPr>
            <a:cxnSpLocks/>
          </p:cNvCxnSpPr>
          <p:nvPr/>
        </p:nvCxnSpPr>
        <p:spPr>
          <a:xfrm>
            <a:off x="849220" y="2306490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943AD-1D03-46BA-A28C-1B27CC97B7B5}"/>
              </a:ext>
            </a:extLst>
          </p:cNvPr>
          <p:cNvCxnSpPr>
            <a:cxnSpLocks/>
          </p:cNvCxnSpPr>
          <p:nvPr/>
        </p:nvCxnSpPr>
        <p:spPr>
          <a:xfrm>
            <a:off x="695400" y="5877272"/>
            <a:ext cx="0" cy="36004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1C77CD9-A40C-4ED2-BCB6-790C027C4E15}"/>
              </a:ext>
            </a:extLst>
          </p:cNvPr>
          <p:cNvSpPr txBox="1"/>
          <p:nvPr/>
        </p:nvSpPr>
        <p:spPr>
          <a:xfrm>
            <a:off x="6528048" y="230649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B1F91D9-6602-476F-A95F-C64F51E37321}"/>
              </a:ext>
            </a:extLst>
          </p:cNvPr>
          <p:cNvCxnSpPr>
            <a:cxnSpLocks/>
          </p:cNvCxnSpPr>
          <p:nvPr/>
        </p:nvCxnSpPr>
        <p:spPr>
          <a:xfrm>
            <a:off x="849220" y="3560044"/>
            <a:ext cx="711898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3BDCC85-D76F-4C14-AAE2-7CE53065EB02}"/>
              </a:ext>
            </a:extLst>
          </p:cNvPr>
          <p:cNvSpPr txBox="1"/>
          <p:nvPr/>
        </p:nvSpPr>
        <p:spPr>
          <a:xfrm>
            <a:off x="6528048" y="309837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84328-ACC4-464C-824B-E1035BA32640}"/>
              </a:ext>
            </a:extLst>
          </p:cNvPr>
          <p:cNvCxnSpPr>
            <a:cxnSpLocks/>
          </p:cNvCxnSpPr>
          <p:nvPr/>
        </p:nvCxnSpPr>
        <p:spPr>
          <a:xfrm>
            <a:off x="1127448" y="2768155"/>
            <a:ext cx="0" cy="723430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06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1" grpId="1"/>
      <p:bldP spid="33" grpId="0"/>
      <p:bldP spid="33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A849-1A36-466A-9E06-51E67C528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C2635-02A9-4607-A2E2-037D96FD15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617840" cy="5167312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can’t know if there are more values</a:t>
            </a:r>
          </a:p>
          <a:p>
            <a:r>
              <a:rPr lang="en-US" dirty="0"/>
              <a:t>perfect for infinite sequences though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2940D2-76FD-4AA2-B955-18FAB8FAD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4160" y="1325563"/>
            <a:ext cx="5617840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1, next = 1;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(;;)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next;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std::swap(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next);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next +=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prev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fibonacci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nn-NO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nn-NO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(size_t i = 0; i != 5; ++i)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0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000" dirty="0"/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86445-3D27-464C-8E1D-22FC527A3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33</a:t>
            </a:fld>
            <a:endParaRPr lang="ru-RU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56CE700D-C2C2-42B1-B535-988929ABC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187572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28BF63A5-8EA8-4D29-90A8-7CE95379FE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4"/>
          <a:stretch/>
        </p:blipFill>
        <p:spPr bwMode="auto">
          <a:xfrm>
            <a:off x="8760296" y="3789040"/>
            <a:ext cx="1512168" cy="158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42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4B3AF6-B30E-4A2B-9427-06A947302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CF86A5-05B4-4ADD-8646-12AE275D5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"hello"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f()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"world"</a:t>
            </a:r>
            <a:endParaRPr lang="ru-RU" sz="2800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f();</a:t>
            </a:r>
            <a:r>
              <a:rPr lang="pt-BR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</a:t>
            </a:r>
            <a:r>
              <a:rPr lang="pt-BR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???</a:t>
            </a:r>
            <a:endParaRPr lang="ru-RU" dirty="0">
              <a:solidFill>
                <a:srgbClr val="C0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A39A0-6BEA-4E4C-B49A-F6EB8E459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3668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FEF7A-33C4-4F4A-A5E4-0FCF5385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9DA22-AD4A-46B7-92D6-4EFF80FDB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unnecessary extra copy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DC726-C80B-4B31-A5AA-8F34F86F0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35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48B420-BC25-4EEC-B706-75EE1B423FCD}"/>
              </a:ext>
            </a:extLst>
          </p:cNvPr>
          <p:cNvSpPr txBox="1"/>
          <p:nvPr/>
        </p:nvSpPr>
        <p:spPr>
          <a:xfrm>
            <a:off x="1235460" y="4247248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4965A2-17AA-4FB4-81A1-4A8EBFFAB6E7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511824" y="5445224"/>
            <a:ext cx="864096" cy="290732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6EF887-29DD-459F-9B71-70E5AB19C3E4}"/>
              </a:ext>
            </a:extLst>
          </p:cNvPr>
          <p:cNvSpPr txBox="1"/>
          <p:nvPr/>
        </p:nvSpPr>
        <p:spPr>
          <a:xfrm>
            <a:off x="5375920" y="5505123"/>
            <a:ext cx="345638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result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24D647-21FB-4BEA-BEF4-178A502CE4AE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8256240" y="3543444"/>
            <a:ext cx="354360" cy="703804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014ADF1-7D05-4E83-876B-19009F35AFAE}"/>
              </a:ext>
            </a:extLst>
          </p:cNvPr>
          <p:cNvSpPr txBox="1"/>
          <p:nvPr/>
        </p:nvSpPr>
        <p:spPr>
          <a:xfrm>
            <a:off x="7170440" y="3081779"/>
            <a:ext cx="2880320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7C88E7-8A28-47C3-99A6-FDF9FBC9FBDA}"/>
              </a:ext>
            </a:extLst>
          </p:cNvPr>
          <p:cNvSpPr txBox="1"/>
          <p:nvPr/>
        </p:nvSpPr>
        <p:spPr>
          <a:xfrm>
            <a:off x="7170440" y="3081778"/>
            <a:ext cx="2880320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98721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 = std::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world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36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9563404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1E34F9-CA36-4690-B45A-B98098592190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7068108" y="3789040"/>
            <a:ext cx="0" cy="756085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BFE85FA-036B-4A2F-95A2-7D6B48BF5B25}"/>
              </a:ext>
            </a:extLst>
          </p:cNvPr>
          <p:cNvSpPr txBox="1"/>
          <p:nvPr/>
        </p:nvSpPr>
        <p:spPr>
          <a:xfrm>
            <a:off x="5447928" y="4545125"/>
            <a:ext cx="324036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variable is still accessible</a:t>
            </a:r>
          </a:p>
          <a:p>
            <a:pPr algn="ctr"/>
            <a:r>
              <a:rPr lang="en-US" sz="2400" dirty="0"/>
              <a:t>during suspension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71204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D80F-5289-4864-A057-A7005267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D757F-32EC-4A7D-8893-6DC45B3D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co_­await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.yield_­value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6B4C9-2BBB-4F18-8794-B2E256F5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37</a:t>
            </a:fld>
            <a:endParaRPr lang="ru-RU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2202E9-072D-4C66-9D94-E0B811140B0F}"/>
              </a:ext>
            </a:extLst>
          </p:cNvPr>
          <p:cNvCxnSpPr>
            <a:cxnSpLocks/>
          </p:cNvCxnSpPr>
          <p:nvPr/>
        </p:nvCxnSpPr>
        <p:spPr>
          <a:xfrm>
            <a:off x="849220" y="3962999"/>
            <a:ext cx="10828008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F121A0E-EE6A-47E0-B950-8D7040A34783}"/>
              </a:ext>
            </a:extLst>
          </p:cNvPr>
          <p:cNvSpPr txBox="1"/>
          <p:nvPr/>
        </p:nvSpPr>
        <p:spPr>
          <a:xfrm>
            <a:off x="5087888" y="2621087"/>
            <a:ext cx="518457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t{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hello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  <a:endParaRPr lang="ru-RU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4449D5-A9E4-4C5C-B604-16FC6D742261}"/>
              </a:ext>
            </a:extLst>
          </p:cNvPr>
          <p:cNvSpPr txBox="1"/>
          <p:nvPr/>
        </p:nvSpPr>
        <p:spPr>
          <a:xfrm>
            <a:off x="5918820" y="4054569"/>
            <a:ext cx="352271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t.~std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endParaRPr lang="ru-RU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866A1A-213C-49F2-8862-F890916B2AFD}"/>
              </a:ext>
            </a:extLst>
          </p:cNvPr>
          <p:cNvSpPr txBox="1"/>
          <p:nvPr/>
        </p:nvSpPr>
        <p:spPr>
          <a:xfrm>
            <a:off x="10309076" y="3962999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resumes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CFA231-9430-4BF8-8865-EECEB2CDA0D1}"/>
              </a:ext>
            </a:extLst>
          </p:cNvPr>
          <p:cNvSpPr txBox="1"/>
          <p:nvPr/>
        </p:nvSpPr>
        <p:spPr>
          <a:xfrm>
            <a:off x="10309076" y="350133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suspends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EB8FA12-9135-413F-BEB0-19FEBB4A8899}"/>
              </a:ext>
            </a:extLst>
          </p:cNvPr>
          <p:cNvSpPr/>
          <p:nvPr/>
        </p:nvSpPr>
        <p:spPr>
          <a:xfrm>
            <a:off x="2495600" y="2492896"/>
            <a:ext cx="720000" cy="72000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63500"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5C94FA1-0712-4DC0-B37A-6329CE204DF4}"/>
              </a:ext>
            </a:extLst>
          </p:cNvPr>
          <p:cNvSpPr txBox="1"/>
          <p:nvPr/>
        </p:nvSpPr>
        <p:spPr>
          <a:xfrm>
            <a:off x="1235460" y="4784715"/>
            <a:ext cx="9721080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result = </a:t>
            </a:r>
            <a:r>
              <a:rPr lang="en-US" sz="24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925388-F28A-407E-A380-675783579CF7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7644172" y="5246380"/>
            <a:ext cx="828092" cy="51744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8C0BFF7-E1B5-4679-8484-C0F6AFFBB544}"/>
              </a:ext>
            </a:extLst>
          </p:cNvPr>
          <p:cNvSpPr txBox="1"/>
          <p:nvPr/>
        </p:nvSpPr>
        <p:spPr>
          <a:xfrm>
            <a:off x="5231904" y="5763829"/>
            <a:ext cx="4824536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reference is valid during suspension</a:t>
            </a:r>
          </a:p>
          <a:p>
            <a:pPr algn="ctr"/>
            <a:r>
              <a:rPr lang="en-US" sz="2400" dirty="0"/>
              <a:t>(until destruction of coroutine frame)</a:t>
            </a:r>
            <a:endParaRPr lang="ru-RU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D7E7B6-1881-4A3F-852D-910813E9D028}"/>
              </a:ext>
            </a:extLst>
          </p:cNvPr>
          <p:cNvSpPr txBox="1"/>
          <p:nvPr/>
        </p:nvSpPr>
        <p:spPr>
          <a:xfrm>
            <a:off x="6958800" y="3337200"/>
            <a:ext cx="1440160" cy="523220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algn="ctr"/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4C1ECF-F42A-4EAC-A2C9-C02CF53FE696}"/>
              </a:ext>
            </a:extLst>
          </p:cNvPr>
          <p:cNvSpPr txBox="1"/>
          <p:nvPr/>
        </p:nvSpPr>
        <p:spPr>
          <a:xfrm>
            <a:off x="6960096" y="3337828"/>
            <a:ext cx="1440160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63104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11" grpId="0"/>
      <p:bldP spid="11" grpId="1"/>
      <p:bldP spid="12" grpId="0"/>
      <p:bldP spid="12" grpId="1"/>
      <p:bldP spid="12" grpId="2"/>
      <p:bldP spid="13" grpId="0" animBg="1"/>
      <p:bldP spid="22" grpId="0" animBg="1"/>
      <p:bldP spid="24" grpId="0" animBg="1"/>
      <p:bldP spid="16" grpId="0" animBg="1"/>
      <p:bldP spid="7" grpId="0" animBg="1"/>
      <p:bldP spid="7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30AA-E74B-4739-9421-256E21AE4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“Naïve”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66B28-75B2-4B9D-AC7E-1C7CC684F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this point you know almost everything you need to know about how generators work.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 rest is just interface design and making design decisions.</a:t>
            </a:r>
            <a:endParaRPr lang="ru-RU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EED19-4B73-407B-A38F-36F520F7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58438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Simple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663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4FE7-9B03-4CBD-86C8-9DAADE3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this talk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BE40A-2333-424B-A2C2-A35A9B1B9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Develop intuition about how generators work:</a:t>
            </a:r>
          </a:p>
          <a:p>
            <a:r>
              <a:rPr lang="en-US" dirty="0"/>
              <a:t>coroutine generators in general</a:t>
            </a:r>
          </a:p>
          <a:p>
            <a:r>
              <a:rPr lang="en-US" dirty="0"/>
              <a:t>range generators</a:t>
            </a:r>
          </a:p>
          <a:p>
            <a:pPr marL="457200" lvl="1" indent="0">
              <a:buNone/>
            </a:pPr>
            <a:r>
              <a:rPr lang="en-US" dirty="0"/>
              <a:t>+ how recursive generators work in principle</a:t>
            </a:r>
          </a:p>
          <a:p>
            <a:r>
              <a:rPr lang="en-US" dirty="0"/>
              <a:t>async generators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Disclaimer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Code on the slides is intended for educational purposes,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is somewhat suboptimal and should not be used in production as it 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39A1A-D5D4-4D33-984A-4A46E904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16502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//has value or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operator()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getNextValue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mutable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0355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we _know_ it has a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compared to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41</a:t>
            </a:fld>
            <a:endParaRPr lang="ru-R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3B84921-C48B-4BE6-B9DC-464DB8FA5F95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439816" y="3618602"/>
            <a:ext cx="1512168" cy="602486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3F9FA3-0927-4E9A-A2B3-2731E912DA3A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367808" y="2924944"/>
            <a:ext cx="1584176" cy="69365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1CE06C0-6A35-4B4A-9F38-20A76B9C15BC}"/>
              </a:ext>
            </a:extLst>
          </p:cNvPr>
          <p:cNvSpPr txBox="1"/>
          <p:nvPr/>
        </p:nvSpPr>
        <p:spPr>
          <a:xfrm>
            <a:off x="5951984" y="3356992"/>
            <a:ext cx="3744417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has to get the next value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763064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g.hasValue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g()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42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08AE3D-3220-462B-867F-36DA5F5988A8}"/>
              </a:ext>
            </a:extLst>
          </p:cNvPr>
          <p:cNvSpPr txBox="1"/>
          <p:nvPr/>
        </p:nvSpPr>
        <p:spPr>
          <a:xfrm rot="20323211">
            <a:off x="909770" y="1490715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884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81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313BA-1B80-4683-AC23-C60CB6E07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DB387-26D2-42FB-AF14-CCB4B136E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D9DF7-2207-48A2-B2B3-95796CF38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855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1963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13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47</a:t>
            </a:fld>
            <a:endParaRPr lang="ru-RU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4954F4A-D5C0-4163-B4F6-BCDAB2AD00D9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3879B6C-0EA1-45B2-BFC8-A83D5AE7A97C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24085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DA9A-FDB8-415C-B098-0E7250071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2A9EE-615D-4EA5-A440-1DFF00EAF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71CAB-898C-4AA1-8594-A936B65E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48</a:t>
            </a:fld>
            <a:endParaRPr lang="ru-RU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3BA6EF9-EBAE-49D1-83D3-2EECF47A7314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4223792" y="3068960"/>
            <a:ext cx="612068" cy="129208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0A1B443-9601-44BB-BAF7-CC54E8EB33B8}"/>
              </a:ext>
            </a:extLst>
          </p:cNvPr>
          <p:cNvSpPr/>
          <p:nvPr/>
        </p:nvSpPr>
        <p:spPr>
          <a:xfrm>
            <a:off x="6384032" y="6381328"/>
            <a:ext cx="622169" cy="28280"/>
          </a:xfrm>
          <a:custGeom>
            <a:avLst/>
            <a:gdLst>
              <a:gd name="connsiteX0" fmla="*/ 0 w 622169"/>
              <a:gd name="connsiteY0" fmla="*/ 9427 h 28280"/>
              <a:gd name="connsiteX1" fmla="*/ 113121 w 622169"/>
              <a:gd name="connsiteY1" fmla="*/ 28280 h 28280"/>
              <a:gd name="connsiteX2" fmla="*/ 292231 w 622169"/>
              <a:gd name="connsiteY2" fmla="*/ 18853 h 28280"/>
              <a:gd name="connsiteX3" fmla="*/ 443060 w 622169"/>
              <a:gd name="connsiteY3" fmla="*/ 0 h 28280"/>
              <a:gd name="connsiteX4" fmla="*/ 527901 w 622169"/>
              <a:gd name="connsiteY4" fmla="*/ 9427 h 28280"/>
              <a:gd name="connsiteX5" fmla="*/ 622169 w 622169"/>
              <a:gd name="connsiteY5" fmla="*/ 9427 h 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2169" h="28280">
                <a:moveTo>
                  <a:pt x="0" y="9427"/>
                </a:moveTo>
                <a:cubicBezTo>
                  <a:pt x="26758" y="14778"/>
                  <a:pt x="89742" y="28280"/>
                  <a:pt x="113121" y="28280"/>
                </a:cubicBezTo>
                <a:cubicBezTo>
                  <a:pt x="172907" y="28280"/>
                  <a:pt x="232528" y="21995"/>
                  <a:pt x="292231" y="18853"/>
                </a:cubicBezTo>
                <a:cubicBezTo>
                  <a:pt x="321442" y="14680"/>
                  <a:pt x="419306" y="0"/>
                  <a:pt x="443060" y="0"/>
                </a:cubicBezTo>
                <a:cubicBezTo>
                  <a:pt x="471514" y="0"/>
                  <a:pt x="499486" y="7931"/>
                  <a:pt x="527901" y="9427"/>
                </a:cubicBezTo>
                <a:cubicBezTo>
                  <a:pt x="559280" y="11079"/>
                  <a:pt x="590746" y="9427"/>
                  <a:pt x="622169" y="9427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277C86-29CF-4E4D-9F16-3055024A0C6D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4728DD-9A56-4C22-A28F-4E33980E45CB}"/>
              </a:ext>
            </a:extLst>
          </p:cNvPr>
          <p:cNvSpPr txBox="1"/>
          <p:nvPr/>
        </p:nvSpPr>
        <p:spPr>
          <a:xfrm>
            <a:off x="4835860" y="2967335"/>
            <a:ext cx="3096344" cy="46166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copies value into result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19174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49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D591B5-5150-4E2E-B26A-0B965976A9D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791744" y="3108895"/>
            <a:ext cx="1080120" cy="0"/>
          </a:xfrm>
          <a:prstGeom prst="straightConnector1">
            <a:avLst/>
          </a:prstGeom>
          <a:ln w="3175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D869C74-0F81-4AC3-9296-18A91FB84CE2}"/>
              </a:ext>
            </a:extLst>
          </p:cNvPr>
          <p:cNvSpPr txBox="1"/>
          <p:nvPr/>
        </p:nvSpPr>
        <p:spPr>
          <a:xfrm>
            <a:off x="4871864" y="2693396"/>
            <a:ext cx="4320480" cy="83099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we must have result or exception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998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27795B-06F1-41FC-B228-7D3AD7A70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a C++ coroutine?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2E79FC-A995-4406-AFB9-7EF0352A5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function is a coroutine if it contains one of these: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(coroutine return statement)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co_await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(await expression)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(yield expression)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8E9899-F7C3-4547-BF47-F904B019C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52846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18681-DA5E-47CA-8A2C-C28CB5FA4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vector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string</a:t>
            </a:r>
            <a:r>
              <a:rPr lang="en-US" sz="2800" dirty="0"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values.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push_back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(std::move(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if we want to yield values only by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/>
              <a:t> reference?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C15C94-819E-46CF-A5D5-C1C1F07E8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EDE53-92E7-4F89-86DB-27FC3C072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50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C356F88-4967-4E9A-A1EA-92BA27753A0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096000" y="3573016"/>
            <a:ext cx="720080" cy="648072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7FF8463-1557-4FFF-A69E-D6CA147C2AF1}"/>
              </a:ext>
            </a:extLst>
          </p:cNvPr>
          <p:cNvSpPr txBox="1"/>
          <p:nvPr/>
        </p:nvSpPr>
        <p:spPr>
          <a:xfrm>
            <a:off x="3050352" y="4221088"/>
            <a:ext cx="6091296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value is returned by non-const reference</a:t>
            </a:r>
          </a:p>
          <a:p>
            <a:r>
              <a:rPr lang="en-US" sz="2800" dirty="0"/>
              <a:t>and can be moved from</a:t>
            </a:r>
            <a:endParaRPr lang="ru-RU" sz="2800" dirty="0"/>
          </a:p>
        </p:txBody>
      </p:sp>
      <p:pic>
        <p:nvPicPr>
          <p:cNvPr id="14" name="uncle ben overhead meme">
            <a:hlinkClick r:id="" action="ppaction://media"/>
            <a:extLst>
              <a:ext uri="{FF2B5EF4-FFF2-40B4-BE49-F238E27FC236}">
                <a16:creationId xmlns:a16="http://schemas.microsoft.com/office/drawing/2014/main" id="{0A62DD06-1983-4F8C-B7D3-844107C59A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17000" contrast="27000"/>
          </a:blip>
          <a:stretch>
            <a:fillRect/>
          </a:stretch>
        </p:blipFill>
        <p:spPr>
          <a:xfrm>
            <a:off x="2037783" y="1412776"/>
            <a:ext cx="8116433" cy="4572638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523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592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CB17F-090B-4351-B536-90F867979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result = std::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addressof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0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*std::get&lt;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5B8B9-7F3B-40A4-A0A6-02D12F38C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51</a:t>
            </a:fld>
            <a:endParaRPr lang="ru-RU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241E477-8CDE-4ABF-B115-D9CCCED69E3A}"/>
              </a:ext>
            </a:extLst>
          </p:cNvPr>
          <p:cNvSpPr/>
          <p:nvPr/>
        </p:nvSpPr>
        <p:spPr>
          <a:xfrm>
            <a:off x="5522976" y="6435048"/>
            <a:ext cx="1271016" cy="18288"/>
          </a:xfrm>
          <a:custGeom>
            <a:avLst/>
            <a:gdLst>
              <a:gd name="connsiteX0" fmla="*/ 0 w 1271016"/>
              <a:gd name="connsiteY0" fmla="*/ 9144 h 18288"/>
              <a:gd name="connsiteX1" fmla="*/ 54864 w 1271016"/>
              <a:gd name="connsiteY1" fmla="*/ 18288 h 18288"/>
              <a:gd name="connsiteX2" fmla="*/ 365760 w 1271016"/>
              <a:gd name="connsiteY2" fmla="*/ 0 h 18288"/>
              <a:gd name="connsiteX3" fmla="*/ 585216 w 1271016"/>
              <a:gd name="connsiteY3" fmla="*/ 0 h 18288"/>
              <a:gd name="connsiteX4" fmla="*/ 667512 w 1271016"/>
              <a:gd name="connsiteY4" fmla="*/ 9144 h 18288"/>
              <a:gd name="connsiteX5" fmla="*/ 868680 w 1271016"/>
              <a:gd name="connsiteY5" fmla="*/ 18288 h 18288"/>
              <a:gd name="connsiteX6" fmla="*/ 1271016 w 1271016"/>
              <a:gd name="connsiteY6" fmla="*/ 9144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71016" h="18288">
                <a:moveTo>
                  <a:pt x="0" y="9144"/>
                </a:moveTo>
                <a:cubicBezTo>
                  <a:pt x="18288" y="12192"/>
                  <a:pt x="36324" y="18288"/>
                  <a:pt x="54864" y="18288"/>
                </a:cubicBezTo>
                <a:cubicBezTo>
                  <a:pt x="101073" y="18288"/>
                  <a:pt x="307654" y="3874"/>
                  <a:pt x="365760" y="0"/>
                </a:cubicBezTo>
                <a:cubicBezTo>
                  <a:pt x="469598" y="25959"/>
                  <a:pt x="350698" y="0"/>
                  <a:pt x="585216" y="0"/>
                </a:cubicBezTo>
                <a:cubicBezTo>
                  <a:pt x="612817" y="0"/>
                  <a:pt x="639968" y="7367"/>
                  <a:pt x="667512" y="9144"/>
                </a:cubicBezTo>
                <a:cubicBezTo>
                  <a:pt x="734498" y="13466"/>
                  <a:pt x="801624" y="15240"/>
                  <a:pt x="868680" y="18288"/>
                </a:cubicBezTo>
                <a:cubicBezTo>
                  <a:pt x="1246628" y="8839"/>
                  <a:pt x="1112482" y="9144"/>
                  <a:pt x="1271016" y="9144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70511-B1FC-464B-9A69-15C42EE9D4A5}"/>
              </a:ext>
            </a:extLst>
          </p:cNvPr>
          <p:cNvSpPr txBox="1"/>
          <p:nvPr/>
        </p:nvSpPr>
        <p:spPr>
          <a:xfrm>
            <a:off x="7320136" y="1988840"/>
            <a:ext cx="4248472" cy="317009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0718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6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6D43-16F9-4D66-8E17-312DA2E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AD43-34DF-44FD-A4EC-238E91AC8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0076-4240-4491-8B06-E90339B5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946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0A3A4-2746-47E5-B137-F9A4D0BD9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1C424-A796-43AA-BE0E-682E2CB48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FC3CD-4FB7-4CFA-B532-1B59ACC48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390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1F437-1A76-4A95-AFB2-9F072B8D6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C248F-3160-4377-BA5D-CC7313284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1353800" cy="51673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||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pt-BR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D8AF2-BCAE-4CB7-8881-61085747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54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C15B94-529C-4C00-9D9C-08438621EEA4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32848" y="4389205"/>
            <a:ext cx="263352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4882403-B307-482D-9ED7-902D046A9123}"/>
              </a:ext>
            </a:extLst>
          </p:cNvPr>
          <p:cNvSpPr txBox="1"/>
          <p:nvPr/>
        </p:nvSpPr>
        <p:spPr>
          <a:xfrm>
            <a:off x="7896200" y="3789040"/>
            <a:ext cx="4201144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400" dirty="0"/>
              <a:t> must be called and</a:t>
            </a:r>
          </a:p>
          <a:p>
            <a:r>
              <a:rPr lang="en-US" sz="2400" dirty="0"/>
              <a:t>return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136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55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9756206-71F8-4F26-B554-A0E57B7742A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447928" y="3932301"/>
            <a:ext cx="792088" cy="648827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D5C5468-5E41-4D58-A0C4-F279592A2258}"/>
              </a:ext>
            </a:extLst>
          </p:cNvPr>
          <p:cNvSpPr txBox="1"/>
          <p:nvPr/>
        </p:nvSpPr>
        <p:spPr>
          <a:xfrm>
            <a:off x="6240016" y="3455247"/>
            <a:ext cx="3960439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may throw exception</a:t>
            </a:r>
          </a:p>
          <a:p>
            <a:r>
              <a:rPr lang="en-US" sz="2800" dirty="0"/>
              <a:t>from within the coroutine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35777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49A5-71A3-4280-8DC0-243F1359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563B2-6775-4882-9569-E85BF6E3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has exception, not value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still has exception</a:t>
            </a: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//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and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7A45B-29D0-4A26-828F-8CA923F5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634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1ADD3-AE80-4FB1-A6D9-26A14B48F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8805D-1C6E-457B-B2E7-CF77A9397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F67CF-769D-4436-8011-69F8A531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57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C88868-4A64-4F0D-B6B9-CB09BB774971}"/>
              </a:ext>
            </a:extLst>
          </p:cNvPr>
          <p:cNvSpPr txBox="1"/>
          <p:nvPr/>
        </p:nvSpPr>
        <p:spPr>
          <a:xfrm>
            <a:off x="4727848" y="4221088"/>
            <a:ext cx="7200800" cy="1200329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5079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5A78F-B5B1-4DBD-B716-AA37F9E0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5467-5323-4F44-9D6B-6FE6ED5F8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advance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handle exception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45837-EB74-4544-A04F-780B021A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58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A91923-0300-47BE-B56E-06F4CB037C55}"/>
              </a:ext>
            </a:extLst>
          </p:cNvPr>
          <p:cNvSpPr txBox="1"/>
          <p:nvPr/>
        </p:nvSpPr>
        <p:spPr>
          <a:xfrm rot="20323211">
            <a:off x="909769" y="2903963"/>
            <a:ext cx="5688632" cy="26468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effectLst>
                  <a:glow rad="63500">
                    <a:schemeClr val="bg1"/>
                  </a:glow>
                </a:effectLst>
                <a:latin typeface="Comic Sans MS" panose="030F0702030302020204" pitchFamily="66" charset="0"/>
              </a:rPr>
              <a:t>UGLY</a:t>
            </a:r>
            <a:endParaRPr lang="ru-RU" sz="16600" dirty="0">
              <a:solidFill>
                <a:srgbClr val="FF0000"/>
              </a:solidFill>
              <a:effectLst>
                <a:glow rad="63500">
                  <a:schemeClr val="bg1"/>
                </a:glo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115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E5EB677-0729-4850-8FFF-1B95B279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38974-13B2-4500-B1AA-804E6F3DA8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3241576" cy="5167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Required operations:</a:t>
            </a: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dirty="0">
                <a:highlight>
                  <a:srgbClr val="FFFFFF"/>
                </a:highlight>
              </a:rPr>
              <a:t>Iterators and ranges: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33B700-20F2-4C63-8D8E-BB80F7558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11824" y="1325563"/>
            <a:ext cx="6841976" cy="5167312"/>
          </a:xfrm>
        </p:spPr>
        <p:txBody>
          <a:bodyPr/>
          <a:lstStyle/>
          <a:p>
            <a:r>
              <a:rPr lang="en-US" dirty="0">
                <a:highlight>
                  <a:srgbClr val="FFFFFF"/>
                </a:highlight>
              </a:rPr>
              <a:t>check if there are values</a:t>
            </a:r>
          </a:p>
          <a:p>
            <a:r>
              <a:rPr lang="en-US" dirty="0">
                <a:highlight>
                  <a:srgbClr val="FFFFFF"/>
                </a:highlight>
              </a:rPr>
              <a:t>get a value</a:t>
            </a:r>
          </a:p>
          <a:p>
            <a:r>
              <a:rPr lang="en-US" dirty="0">
                <a:highlight>
                  <a:srgbClr val="FFFFFF"/>
                </a:highlight>
              </a:rPr>
              <a:t>advance to the next value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check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get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     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advance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B6753-E2FC-4FDB-98D0-CDE97F7E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59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049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9751A-D85B-43C5-A819-F8BCD755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3B98DF-F9AD-4B8F-8DB1-8644DCCAF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</a:t>
            </a:fld>
            <a:endParaRPr lang="ru-R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CBD2C1-F7E6-48CD-83E4-FB63734A029B}"/>
              </a:ext>
            </a:extLst>
          </p:cNvPr>
          <p:cNvSpPr/>
          <p:nvPr/>
        </p:nvSpPr>
        <p:spPr>
          <a:xfrm>
            <a:off x="838199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subroutine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E6C623-DC84-4143-813C-921F85CB86BB}"/>
              </a:ext>
            </a:extLst>
          </p:cNvPr>
          <p:cNvSpPr/>
          <p:nvPr/>
        </p:nvSpPr>
        <p:spPr>
          <a:xfrm>
            <a:off x="3643467" y="1325563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routine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0C8B11-720B-413D-B35A-33C81176A8A2}"/>
              </a:ext>
            </a:extLst>
          </p:cNvPr>
          <p:cNvSpPr/>
          <p:nvPr/>
        </p:nvSpPr>
        <p:spPr>
          <a:xfrm>
            <a:off x="6517962" y="3210955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coroutine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140E98-6B79-4DE8-A572-E1B6F3113646}"/>
              </a:ext>
            </a:extLst>
          </p:cNvPr>
          <p:cNvSpPr/>
          <p:nvPr/>
        </p:nvSpPr>
        <p:spPr>
          <a:xfrm>
            <a:off x="4446149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stackfull</a:t>
            </a:r>
            <a:endParaRPr lang="en-US" sz="3600" dirty="0">
              <a:solidFill>
                <a:schemeClr val="tx2"/>
              </a:solidFill>
            </a:endParaRPr>
          </a:p>
          <a:p>
            <a:pPr algn="ctr"/>
            <a:r>
              <a:rPr lang="en-US" sz="3600" dirty="0">
                <a:solidFill>
                  <a:schemeClr val="tx2"/>
                </a:solidFill>
              </a:rPr>
              <a:t>(fiber)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7D099D-C281-4E8B-8D46-A162636160CA}"/>
              </a:ext>
            </a:extLst>
          </p:cNvPr>
          <p:cNvSpPr/>
          <p:nvPr/>
        </p:nvSpPr>
        <p:spPr>
          <a:xfrm>
            <a:off x="8513046" y="5096348"/>
            <a:ext cx="3240000" cy="12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tx2"/>
                </a:solidFill>
              </a:rPr>
              <a:t>stackless</a:t>
            </a:r>
            <a:endParaRPr lang="en-US" sz="3600" dirty="0">
              <a:solidFill>
                <a:schemeClr val="tx2"/>
              </a:solidFill>
            </a:endParaRPr>
          </a:p>
        </p:txBody>
      </p:sp>
      <p:cxnSp>
        <p:nvCxnSpPr>
          <p:cNvPr id="9" name="Curved Connector 9">
            <a:extLst>
              <a:ext uri="{FF2B5EF4-FFF2-40B4-BE49-F238E27FC236}">
                <a16:creationId xmlns:a16="http://schemas.microsoft.com/office/drawing/2014/main" id="{80EC7381-6FA4-447A-96B1-C51D3801322C}"/>
              </a:ext>
            </a:extLst>
          </p:cNvPr>
          <p:cNvCxnSpPr>
            <a:stCxn id="5" idx="1"/>
            <a:endCxn id="4" idx="0"/>
          </p:cNvCxnSpPr>
          <p:nvPr/>
        </p:nvCxnSpPr>
        <p:spPr>
          <a:xfrm rot="10800000" flipV="1">
            <a:off x="2458199" y="1955563"/>
            <a:ext cx="1185268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11">
            <a:extLst>
              <a:ext uri="{FF2B5EF4-FFF2-40B4-BE49-F238E27FC236}">
                <a16:creationId xmlns:a16="http://schemas.microsoft.com/office/drawing/2014/main" id="{FBD8D597-364B-4F1C-A8DA-87FC57943C8F}"/>
              </a:ext>
            </a:extLst>
          </p:cNvPr>
          <p:cNvCxnSpPr>
            <a:stCxn id="5" idx="3"/>
            <a:endCxn id="6" idx="0"/>
          </p:cNvCxnSpPr>
          <p:nvPr/>
        </p:nvCxnSpPr>
        <p:spPr>
          <a:xfrm>
            <a:off x="6883467" y="1955563"/>
            <a:ext cx="1254495" cy="1255392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2">
            <a:extLst>
              <a:ext uri="{FF2B5EF4-FFF2-40B4-BE49-F238E27FC236}">
                <a16:creationId xmlns:a16="http://schemas.microsoft.com/office/drawing/2014/main" id="{5F3E648B-206C-43B2-BCFF-B5367A200D05}"/>
              </a:ext>
            </a:extLst>
          </p:cNvPr>
          <p:cNvCxnSpPr>
            <a:stCxn id="6" idx="3"/>
            <a:endCxn id="8" idx="0"/>
          </p:cNvCxnSpPr>
          <p:nvPr/>
        </p:nvCxnSpPr>
        <p:spPr>
          <a:xfrm>
            <a:off x="9757962" y="3840955"/>
            <a:ext cx="375084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5">
            <a:extLst>
              <a:ext uri="{FF2B5EF4-FFF2-40B4-BE49-F238E27FC236}">
                <a16:creationId xmlns:a16="http://schemas.microsoft.com/office/drawing/2014/main" id="{36F5B977-B09F-498F-AF74-2E03A7E95871}"/>
              </a:ext>
            </a:extLst>
          </p:cNvPr>
          <p:cNvCxnSpPr>
            <a:stCxn id="6" idx="1"/>
            <a:endCxn id="7" idx="0"/>
          </p:cNvCxnSpPr>
          <p:nvPr/>
        </p:nvCxnSpPr>
        <p:spPr>
          <a:xfrm rot="10800000" flipV="1">
            <a:off x="6066150" y="3840954"/>
            <a:ext cx="451813" cy="1255393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B5878D6-C8DA-4C66-935A-6B4040DFF53C}"/>
              </a:ext>
            </a:extLst>
          </p:cNvPr>
          <p:cNvSpPr txBox="1"/>
          <p:nvPr/>
        </p:nvSpPr>
        <p:spPr>
          <a:xfrm>
            <a:off x="8135470" y="1325561"/>
            <a:ext cx="3218330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Coroutine</a:t>
            </a:r>
            <a:r>
              <a:rPr lang="en-US" sz="2800" dirty="0"/>
              <a:t> taxonomy</a:t>
            </a:r>
          </a:p>
        </p:txBody>
      </p:sp>
    </p:spTree>
    <p:extLst>
      <p:ext uri="{BB962C8B-B14F-4D97-AF65-F5344CB8AC3E}">
        <p14:creationId xmlns:p14="http://schemas.microsoft.com/office/powerpoint/2010/main" val="296509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CC33"/>
                                      </p:to>
                                    </p:animClr>
                                    <p:set>
                                      <p:cBhvr>
                                        <p:cTn id="7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DFFDD"/>
                                      </p:to>
                                    </p:animClr>
                                    <p:set>
                                      <p:cBhvr>
                                        <p:cTn id="10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3262356-CF82-4B16-B5F1-FACBAC0F4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to have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43D241-8C65-4EF9-AFC6-80ADC5FD4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f = foo();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*(++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E50D8-F0A3-42C9-B6D0-2D90A7CBF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Range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51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get_return_object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initial_suspend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5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yield_value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return_void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unhandled_exception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15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is_nothrow_copy_constructible_v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5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5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variant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*, std::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result;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67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6" dur="indefinite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1353800" cy="68579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monostate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? 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 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                             *std::get&lt;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holds_alternative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0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std::</a:t>
            </a:r>
            <a:r>
              <a:rPr lang="en-US" sz="20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rethrow_exception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(std::get&lt;std::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exception_ptr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&gt;(result));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0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0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909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4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9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3" dur="indefinite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06" dur="indefinite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28920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iterator_category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input_iterator_tag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difference_type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ptrdiff_t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doesn't make sense for input iterator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value_type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reference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using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pointer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{}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1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642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8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it-IT" sz="28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std::</a:t>
            </a:r>
            <a:r>
              <a:rPr lang="it-IT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exchange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(coro, </a:t>
            </a:r>
            <a:r>
              <a:rPr lang="it-IT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it-IT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throwIfException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this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66</a:t>
            </a:fld>
            <a:endParaRPr lang="ru-R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397D819-031D-4B22-9BFC-22A1F1F4A1FF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6096000" y="2154893"/>
            <a:ext cx="936104" cy="193987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21FA4F5-BDE9-4B19-9A11-E59C35A9A128}"/>
              </a:ext>
            </a:extLst>
          </p:cNvPr>
          <p:cNvSpPr txBox="1"/>
          <p:nvPr/>
        </p:nvSpPr>
        <p:spPr>
          <a:xfrm>
            <a:off x="7032104" y="1000731"/>
            <a:ext cx="4248472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precondition:</a:t>
            </a:r>
          </a:p>
          <a:p>
            <a:r>
              <a:rPr lang="en-US" sz="2400" dirty="0"/>
              <a:t>can increment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/>
              <a:t>only if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en-US" sz="2400" dirty="0"/>
              <a:t>and coroutine is not finished</a:t>
            </a:r>
          </a:p>
        </p:txBody>
      </p:sp>
    </p:spTree>
    <p:extLst>
      <p:ext uri="{BB962C8B-B14F-4D97-AF65-F5344CB8AC3E}">
        <p14:creationId xmlns:p14="http://schemas.microsoft.com/office/powerpoint/2010/main" val="126146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52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5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8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88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91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7917-F983-4B7D-B6D3-85BE8FBD2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4A505-8D09-492E-B47C-C4E588F9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k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k;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 and 'k' both refer to '</a:t>
            </a:r>
            <a:r>
              <a:rPr lang="en-US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'k' is invalid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Iterators are invalidated when generator coroutine finishes.</a:t>
            </a:r>
          </a:p>
          <a:p>
            <a:pPr marL="0" indent="0">
              <a:buNone/>
            </a:pPr>
            <a:r>
              <a:rPr lang="en-US" dirty="0"/>
              <a:t>(Except the </a:t>
            </a:r>
            <a:r>
              <a:rPr lang="en-US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dirty="0"/>
              <a:t> sentinel iterator.)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D782E6-D742-4D16-9099-29F2B76A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06476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A1B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assert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-&gt;done());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-&gt;promise().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235535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16BBA-4B08-43B7-B975-5CAEFE52D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787A5-C786-4F9B-88D2-A076955E8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267D19-EC9A-4C4A-8A73-F9800127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69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26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3FF99BD-B223-4DB3-88C9-E1B1A6BF4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B201CB-FFAC-4578-8AA1-A465CE8D2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645" y="952309"/>
            <a:ext cx="8728710" cy="5905691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C0D8A9-EBA2-4A0B-AD04-23ABE544E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DB82D3-BDDC-4BE6-AC64-083CA2CD3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49071" r="36337" b="27930"/>
          <a:stretch/>
        </p:blipFill>
        <p:spPr>
          <a:xfrm>
            <a:off x="838200" y="3224153"/>
            <a:ext cx="10515600" cy="2570157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57B082A4-7D0A-4C6F-BBEE-53552A82BEC1}"/>
              </a:ext>
            </a:extLst>
          </p:cNvPr>
          <p:cNvSpPr/>
          <p:nvPr/>
        </p:nvSpPr>
        <p:spPr>
          <a:xfrm>
            <a:off x="6913984" y="4245384"/>
            <a:ext cx="1632857" cy="28035"/>
          </a:xfrm>
          <a:custGeom>
            <a:avLst/>
            <a:gdLst>
              <a:gd name="connsiteX0" fmla="*/ 0 w 1632857"/>
              <a:gd name="connsiteY0" fmla="*/ 18705 h 28035"/>
              <a:gd name="connsiteX1" fmla="*/ 177282 w 1632857"/>
              <a:gd name="connsiteY1" fmla="*/ 9374 h 28035"/>
              <a:gd name="connsiteX2" fmla="*/ 205273 w 1632857"/>
              <a:gd name="connsiteY2" fmla="*/ 43 h 28035"/>
              <a:gd name="connsiteX3" fmla="*/ 802433 w 1632857"/>
              <a:gd name="connsiteY3" fmla="*/ 9374 h 28035"/>
              <a:gd name="connsiteX4" fmla="*/ 886408 w 1632857"/>
              <a:gd name="connsiteY4" fmla="*/ 18705 h 28035"/>
              <a:gd name="connsiteX5" fmla="*/ 961053 w 1632857"/>
              <a:gd name="connsiteY5" fmla="*/ 28035 h 28035"/>
              <a:gd name="connsiteX6" fmla="*/ 1175657 w 1632857"/>
              <a:gd name="connsiteY6" fmla="*/ 18705 h 28035"/>
              <a:gd name="connsiteX7" fmla="*/ 1567543 w 1632857"/>
              <a:gd name="connsiteY7" fmla="*/ 9374 h 28035"/>
              <a:gd name="connsiteX8" fmla="*/ 1632857 w 1632857"/>
              <a:gd name="connsiteY8" fmla="*/ 43 h 28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2857" h="28035">
                <a:moveTo>
                  <a:pt x="0" y="18705"/>
                </a:moveTo>
                <a:cubicBezTo>
                  <a:pt x="59094" y="15595"/>
                  <a:pt x="118349" y="14732"/>
                  <a:pt x="177282" y="9374"/>
                </a:cubicBezTo>
                <a:cubicBezTo>
                  <a:pt x="187077" y="8484"/>
                  <a:pt x="195438" y="43"/>
                  <a:pt x="205273" y="43"/>
                </a:cubicBezTo>
                <a:cubicBezTo>
                  <a:pt x="404351" y="43"/>
                  <a:pt x="603380" y="6264"/>
                  <a:pt x="802433" y="9374"/>
                </a:cubicBezTo>
                <a:lnTo>
                  <a:pt x="886408" y="18705"/>
                </a:lnTo>
                <a:cubicBezTo>
                  <a:pt x="911312" y="21635"/>
                  <a:pt x="935978" y="28035"/>
                  <a:pt x="961053" y="28035"/>
                </a:cubicBezTo>
                <a:cubicBezTo>
                  <a:pt x="1032655" y="28035"/>
                  <a:pt x="1104089" y="20907"/>
                  <a:pt x="1175657" y="18705"/>
                </a:cubicBezTo>
                <a:lnTo>
                  <a:pt x="1567543" y="9374"/>
                </a:lnTo>
                <a:cubicBezTo>
                  <a:pt x="1620296" y="-1177"/>
                  <a:pt x="1598337" y="43"/>
                  <a:pt x="1632857" y="43"/>
                </a:cubicBezTo>
              </a:path>
            </a:pathLst>
          </a:custGeom>
          <a:noFill/>
          <a:ln w="635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9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done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().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isValueInitialized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can throw, or become '*this == end()'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{};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70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0BBA67-4863-474C-9A84-6F0E1F3EABD6}"/>
              </a:ext>
            </a:extLst>
          </p:cNvPr>
          <p:cNvSpPr txBox="1"/>
          <p:nvPr/>
        </p:nvSpPr>
        <p:spPr>
          <a:xfrm>
            <a:off x="4775176" y="693880"/>
            <a:ext cx="7416824" cy="2308324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==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</a:t>
            </a:r>
          </a:p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</a:t>
            </a:r>
            <a:r>
              <a:rPr lang="en-US" sz="2400" dirty="0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 </a:t>
            </a:r>
            <a:r>
              <a:rPr lang="ru-RU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'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()' called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1F377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7575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6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78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4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08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58196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std::exception &amp;e)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exception: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e.what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510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74</a:t>
            </a:fld>
            <a:endParaRPr lang="ru-RU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D25453D-CE42-43FE-BC03-F859E21B82E3}"/>
              </a:ext>
            </a:extLst>
          </p:cNvPr>
          <p:cNvSpPr/>
          <p:nvPr/>
        </p:nvSpPr>
        <p:spPr>
          <a:xfrm>
            <a:off x="3513662" y="2816352"/>
            <a:ext cx="235378" cy="2688336"/>
          </a:xfrm>
          <a:custGeom>
            <a:avLst/>
            <a:gdLst>
              <a:gd name="connsiteX0" fmla="*/ 34210 w 235378"/>
              <a:gd name="connsiteY0" fmla="*/ 2688336 h 2688336"/>
              <a:gd name="connsiteX1" fmla="*/ 15922 w 235378"/>
              <a:gd name="connsiteY1" fmla="*/ 1197864 h 2688336"/>
              <a:gd name="connsiteX2" fmla="*/ 235378 w 235378"/>
              <a:gd name="connsiteY2" fmla="*/ 0 h 2688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378" h="2688336">
                <a:moveTo>
                  <a:pt x="34210" y="2688336"/>
                </a:moveTo>
                <a:cubicBezTo>
                  <a:pt x="8302" y="2167128"/>
                  <a:pt x="-17606" y="1645920"/>
                  <a:pt x="15922" y="1197864"/>
                </a:cubicBezTo>
                <a:cubicBezTo>
                  <a:pt x="49450" y="749808"/>
                  <a:pt x="142414" y="374904"/>
                  <a:pt x="235378" y="0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9550A57-0776-42A0-8434-D66C0557E96E}"/>
              </a:ext>
            </a:extLst>
          </p:cNvPr>
          <p:cNvSpPr/>
          <p:nvPr/>
        </p:nvSpPr>
        <p:spPr>
          <a:xfrm>
            <a:off x="3977640" y="2770632"/>
            <a:ext cx="218491" cy="2715768"/>
          </a:xfrm>
          <a:custGeom>
            <a:avLst/>
            <a:gdLst>
              <a:gd name="connsiteX0" fmla="*/ 155448 w 218491"/>
              <a:gd name="connsiteY0" fmla="*/ 0 h 2715768"/>
              <a:gd name="connsiteX1" fmla="*/ 210312 w 218491"/>
              <a:gd name="connsiteY1" fmla="*/ 1325880 h 2715768"/>
              <a:gd name="connsiteX2" fmla="*/ 0 w 218491"/>
              <a:gd name="connsiteY2" fmla="*/ 2715768 h 2715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8491" h="2715768">
                <a:moveTo>
                  <a:pt x="155448" y="0"/>
                </a:moveTo>
                <a:cubicBezTo>
                  <a:pt x="195834" y="436626"/>
                  <a:pt x="236220" y="873252"/>
                  <a:pt x="210312" y="1325880"/>
                </a:cubicBezTo>
                <a:cubicBezTo>
                  <a:pt x="184404" y="1778508"/>
                  <a:pt x="92202" y="2247138"/>
                  <a:pt x="0" y="2715768"/>
                </a:cubicBezTo>
              </a:path>
            </a:pathLst>
          </a:custGeom>
          <a:noFill/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C4C442C-7001-4FBE-A489-FCE8F7D8D875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359064C-62C2-40FC-A8B0-D1D8A2F9C4C2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22E5C7-28A5-4680-B3B8-5E0CF1C419A2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EEF65A5-F2A3-4C4F-BA66-FA38A4FAA25A}"/>
              </a:ext>
            </a:extLst>
          </p:cNvPr>
          <p:cNvCxnSpPr/>
          <p:nvPr/>
        </p:nvCxnSpPr>
        <p:spPr>
          <a:xfrm flipH="1">
            <a:off x="3863752" y="2708920"/>
            <a:ext cx="113888" cy="936104"/>
          </a:xfrm>
          <a:prstGeom prst="straightConnector1">
            <a:avLst/>
          </a:prstGeom>
          <a:ln w="31750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29DDB4E-5B17-4160-9B09-8B1571CD822A}"/>
              </a:ext>
            </a:extLst>
          </p:cNvPr>
          <p:cNvSpPr txBox="1"/>
          <p:nvPr/>
        </p:nvSpPr>
        <p:spPr>
          <a:xfrm>
            <a:off x="1673384" y="3269044"/>
            <a:ext cx="2304256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co_return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F5F2B2-F3CE-414C-8211-01893EF30DEB}"/>
              </a:ext>
            </a:extLst>
          </p:cNvPr>
          <p:cNvSpPr txBox="1"/>
          <p:nvPr/>
        </p:nvSpPr>
        <p:spPr>
          <a:xfrm>
            <a:off x="5284945" y="3068756"/>
            <a:ext cx="4537720" cy="1569660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.return_void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goto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9115CD-C694-48A0-9CED-1707BA9F9E52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950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3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7" grpId="0" animBg="1"/>
      <p:bldP spid="7" grpId="1" animBg="1"/>
      <p:bldP spid="7" grpId="2" animBg="1"/>
      <p:bldP spid="7" grpId="3" animBg="1"/>
      <p:bldP spid="9" grpId="0"/>
      <p:bldP spid="15" grpId="0" animBg="1"/>
      <p:bldP spid="15" grpId="1" animBg="1"/>
      <p:bldP spid="11" grpId="0" animBg="1"/>
      <p:bldP spid="11" grpId="1" animBg="1"/>
      <p:bldP spid="14" grpId="0" animBg="1"/>
      <p:bldP spid="14" grpId="1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CB52E-2A4D-4248-8E08-10F7088C9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C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9994A7-AB09-4242-BCA0-AA35054B2B4E}"/>
              </a:ext>
            </a:extLst>
          </p:cNvPr>
          <p:cNvSpPr txBox="1"/>
          <p:nvPr/>
        </p:nvSpPr>
        <p:spPr>
          <a:xfrm>
            <a:off x="2716526" y="2210574"/>
            <a:ext cx="6336704" cy="4647426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function-body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}</a:t>
            </a:r>
          </a:p>
          <a:p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ru-RU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.unhandled_exception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400" i="1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final-suspend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latin typeface="Cascadia Mono" panose="020B0609020000020004" pitchFamily="49" charset="0"/>
              </a:rPr>
              <a:t>:</a:t>
            </a: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0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en-US" sz="20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20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0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377E8-24A8-47E3-A5E6-4CEAA61F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131D-F085-4DEF-AAD6-8E1A88A3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75</a:t>
            </a:fld>
            <a:endParaRPr lang="ru-RU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2C6929-1C09-4BB8-B782-B0C820B764FB}"/>
              </a:ext>
            </a:extLst>
          </p:cNvPr>
          <p:cNvCxnSpPr>
            <a:cxnSpLocks/>
          </p:cNvCxnSpPr>
          <p:nvPr/>
        </p:nvCxnSpPr>
        <p:spPr>
          <a:xfrm>
            <a:off x="849220" y="3327346"/>
            <a:ext cx="10071316" cy="0"/>
          </a:xfrm>
          <a:prstGeom prst="line">
            <a:avLst/>
          </a:prstGeom>
          <a:ln w="31750">
            <a:solidFill>
              <a:schemeClr val="accent2"/>
            </a:solidFill>
            <a:prstDash val="lgDash"/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A2FB578-1DE7-4B62-8E4D-66E76ABC15D8}"/>
              </a:ext>
            </a:extLst>
          </p:cNvPr>
          <p:cNvSpPr txBox="1"/>
          <p:nvPr/>
        </p:nvSpPr>
        <p:spPr>
          <a:xfrm>
            <a:off x="9092489" y="2865680"/>
            <a:ext cx="1861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final suspend</a:t>
            </a:r>
            <a:endParaRPr lang="ru-RU" sz="2400" dirty="0">
              <a:solidFill>
                <a:schemeClr val="accent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BA474D-A08F-4B18-83BB-3453EE158941}"/>
              </a:ext>
            </a:extLst>
          </p:cNvPr>
          <p:cNvSpPr txBox="1"/>
          <p:nvPr/>
        </p:nvSpPr>
        <p:spPr>
          <a:xfrm>
            <a:off x="1008300" y="4318505"/>
            <a:ext cx="9753156" cy="1938992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suspend_always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final_suspend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//...</a:t>
            </a:r>
            <a:endParaRPr lang="ru-RU" sz="2400" dirty="0">
              <a:solidFill>
                <a:srgbClr val="008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41C818-E1DD-4D61-96AD-A584C1C91BE8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3863752" y="5490230"/>
            <a:ext cx="1512168" cy="99010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CB8AEBB-C3EA-448B-8D9D-E7CED233A431}"/>
              </a:ext>
            </a:extLst>
          </p:cNvPr>
          <p:cNvSpPr txBox="1"/>
          <p:nvPr/>
        </p:nvSpPr>
        <p:spPr>
          <a:xfrm>
            <a:off x="5375920" y="5013176"/>
            <a:ext cx="3456384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/>
              <a:t> or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++it</a:t>
            </a:r>
            <a:endParaRPr lang="en-US" sz="2800" dirty="0"/>
          </a:p>
          <a:p>
            <a:r>
              <a:rPr lang="en-US" sz="2800" dirty="0">
                <a:solidFill>
                  <a:srgbClr val="C00000"/>
                </a:solidFill>
              </a:rPr>
              <a:t>rethrow the exception</a:t>
            </a:r>
            <a:endParaRPr lang="ru-RU" sz="2800" dirty="0">
              <a:solidFill>
                <a:srgbClr val="C00000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DF26FC-011B-497A-A24D-68BCB3FB0F63}"/>
              </a:ext>
            </a:extLst>
          </p:cNvPr>
          <p:cNvCxnSpPr>
            <a:cxnSpLocks/>
          </p:cNvCxnSpPr>
          <p:nvPr/>
        </p:nvCxnSpPr>
        <p:spPr>
          <a:xfrm>
            <a:off x="3863752" y="3429000"/>
            <a:ext cx="0" cy="2016224"/>
          </a:xfrm>
          <a:prstGeom prst="straightConnector1">
            <a:avLst/>
          </a:prstGeom>
          <a:ln w="31750">
            <a:solidFill>
              <a:schemeClr val="accent5"/>
            </a:solidFill>
            <a:prstDash val="dash"/>
            <a:tailEnd type="triangle" w="lg" len="lg"/>
          </a:ln>
          <a:effectLst>
            <a:glow rad="63500">
              <a:schemeClr val="bg1"/>
            </a:glow>
            <a:outerShdw blurRad="63500" algn="ctr" rotWithShape="0">
              <a:schemeClr val="accent5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57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2" grpId="0"/>
      <p:bldP spid="23" grpId="0" animBg="1"/>
      <p:bldP spid="23" grpId="1" animBg="1"/>
      <p:bldP spid="25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B8168-9F30-41A3-BB20-D793916E4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A390A-8982-4226-B4A6-F9CC133AC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At </a:t>
            </a:r>
            <a:r>
              <a:rPr lang="en-US" sz="3200" i="1" dirty="0"/>
              <a:t>this</a:t>
            </a:r>
            <a:r>
              <a:rPr lang="en-US" sz="3200" dirty="0"/>
              <a:t> point you know </a:t>
            </a:r>
            <a:r>
              <a:rPr lang="en-US" sz="3200" i="1" dirty="0"/>
              <a:t>almost everything</a:t>
            </a:r>
            <a:r>
              <a:rPr lang="en-US" sz="3200" dirty="0"/>
              <a:t> you need to know about how generators work.</a:t>
            </a:r>
          </a:p>
          <a:p>
            <a:pPr marL="0" indent="0">
              <a:buNone/>
            </a:pPr>
            <a:r>
              <a:rPr lang="en-US" sz="3200" dirty="0"/>
              <a:t>For real this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B951E2-9A57-47D6-AA8C-E8133EC56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53294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33014-6C85-4E92-BFA2-5163B8D9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C++ coroutines by example</a:t>
            </a:r>
            <a:br>
              <a:rPr lang="en-US" dirty="0"/>
            </a:br>
            <a:r>
              <a:rPr lang="en-US" dirty="0"/>
              <a:t>part 2: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F6517-A5D7-47B0-AB18-97492AC66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Pavel Novikov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@</a:t>
            </a:r>
            <a:r>
              <a:rPr lang="en-US" dirty="0" err="1"/>
              <a:t>cpp_ape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Thanks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Phil Nash</a:t>
            </a:r>
            <a:r>
              <a:rPr lang="en-US" dirty="0"/>
              <a:t> for feedback.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Slides: </a:t>
            </a:r>
            <a:r>
              <a:rPr lang="en-US" dirty="0">
                <a:hlinkClick r:id="rId2"/>
              </a:rPr>
              <a:t>bit.ly/3wr5vxW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5" name="Picture 4" descr="Twitter bird logo 2012.svg">
            <a:extLst>
              <a:ext uri="{FF2B5EF4-FFF2-40B4-BE49-F238E27FC236}">
                <a16:creationId xmlns:a16="http://schemas.microsoft.com/office/drawing/2014/main" id="{A09DC6A4-8034-402A-A86F-A969DF3ED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" y="1964873"/>
            <a:ext cx="361950" cy="29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2BE6F-11E1-431A-B688-336CE9487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160794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6E38F8C-4F2C-49F8-A09E-73816ADDC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66628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79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7300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85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++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never throws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376521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0"/>
            <a:ext cx="11712624" cy="685799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iterator boilerplate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==(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!=(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&amp;)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default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operator++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>
                <a:solidFill>
                  <a:srgbClr val="0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friend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std::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41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1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4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7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C354-409F-4FD1-80B3-97F3ECFFC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template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typename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struct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0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operator=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other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~Generator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LazyIterator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private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explicit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7453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>
                <a:solidFill>
                  <a:srgbClr val="80808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</a:t>
            </a:r>
            <a:r>
              <a:rPr lang="en-US" sz="2800" dirty="0" err="1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noexcept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ru-RU" sz="28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coroutine_handle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promise_type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coro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};</a:t>
            </a:r>
            <a:endParaRPr lang="ru-RU" sz="2800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82</a:t>
            </a:fld>
            <a:endParaRPr lang="ru-RU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882F0E-9D17-4C7B-ACD9-714F83CFFD9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6240016" y="4266674"/>
            <a:ext cx="864096" cy="0"/>
          </a:xfrm>
          <a:prstGeom prst="straightConnector1">
            <a:avLst/>
          </a:prstGeom>
          <a:ln w="31750" cap="rnd"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13A294F-F9E3-4E83-AD55-B082D27737EC}"/>
              </a:ext>
            </a:extLst>
          </p:cNvPr>
          <p:cNvSpPr txBox="1"/>
          <p:nvPr/>
        </p:nvSpPr>
        <p:spPr>
          <a:xfrm>
            <a:off x="7104112" y="4005064"/>
            <a:ext cx="2417948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does not throw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78203148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B074-C0BC-4FE1-B639-07BF75A7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generator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does 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not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             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946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1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4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7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3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5A620E-4FEB-48D9-BB68-F0621F561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8579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bar();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++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hasException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try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chemeClr val="accent2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throws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catch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(...) {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break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*</a:t>
            </a:r>
            <a:r>
              <a:rPr lang="en-US" sz="28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>
              <a:solidFill>
                <a:schemeClr val="tx1">
                  <a:alpha val="34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04D5-CC26-487A-B508-AF845368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39790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1531066-DA3C-47CA-A79D-3DEC5A760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92CE4-A6AE-46C1-9BA3-767A9DA2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1353800" cy="55324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values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may throw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values)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bar())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'bar()' is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resumed and suspended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yields and suspends, then resumes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DF9AA4-F955-4CFA-91B7-22F3CE31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169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0" dur="indefinite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3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7" dur="indefinite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0" dur="indefinite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3" dur="indefinite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Yielding from nested generators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g)</a:t>
            </a:r>
            <a:endParaRPr lang="ru-RU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  </a:t>
            </a:r>
            <a:r>
              <a:rPr lang="en-US" sz="2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86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9BFCF-3360-4D5E-87EE-7A3FDB437DE8}"/>
              </a:ext>
            </a:extLst>
          </p:cNvPr>
          <p:cNvSpPr txBox="1"/>
          <p:nvPr/>
        </p:nvSpPr>
        <p:spPr>
          <a:xfrm>
            <a:off x="6240016" y="5098947"/>
            <a:ext cx="5400600" cy="1384995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080130-E214-45BE-8CA4-3E842D5B75B5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043639" y="4556251"/>
            <a:ext cx="76697" cy="1032989"/>
          </a:xfrm>
          <a:prstGeom prst="straightConnector1">
            <a:avLst/>
          </a:prstGeom>
          <a:ln w="31750" cap="rnd"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67D8CBE-4990-4EFB-A42F-F05DFCF4F732}"/>
              </a:ext>
            </a:extLst>
          </p:cNvPr>
          <p:cNvSpPr txBox="1"/>
          <p:nvPr/>
        </p:nvSpPr>
        <p:spPr>
          <a:xfrm>
            <a:off x="6590678" y="3602144"/>
            <a:ext cx="4905922" cy="954107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up to three resumes &amp; suspends</a:t>
            </a:r>
          </a:p>
          <a:p>
            <a:r>
              <a:rPr lang="en-US" sz="2800" dirty="0"/>
              <a:t>per yielded value!</a:t>
            </a:r>
            <a:endParaRPr lang="ru-RU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7AA150-E1CD-4407-92FA-FB7A8BC57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1862137"/>
            <a:ext cx="4762500" cy="3133725"/>
          </a:xfrm>
          <a:prstGeom prst="rect">
            <a:avLst/>
          </a:prstGeom>
          <a:effectLst>
            <a:outerShdw blurRad="635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477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976-52F5-45F9-AA37-99F439A6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Recursive generator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75EFE-8397-4BA6-916F-87DFB0B92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BDD70-B8CC-409F-89A7-15664156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1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8062-075E-4DAD-B943-A1982F703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generator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2C860-E563-413B-A332-D6F8DD763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449279-7E05-468D-BC75-91D167DA8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54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D39C1D-3892-485A-84F8-CCEF34FF5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/>
          <a:lstStyle/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8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8DE10-4F40-4773-A69D-ECE8F4F6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89</a:t>
            </a:fld>
            <a:endParaRPr lang="ru-RU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255D69B-478B-4333-A31E-B661BC89BD71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0A6817-7899-4DD6-B9EB-2034B39C1481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CE6061-DB9A-4D26-9821-4318542FE79D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BAD2D68-8AF8-4B27-93A8-FF963BA8051B}"/>
              </a:ext>
            </a:extLst>
          </p:cNvPr>
          <p:cNvGrpSpPr/>
          <p:nvPr/>
        </p:nvGrpSpPr>
        <p:grpSpPr>
          <a:xfrm>
            <a:off x="3863752" y="5242844"/>
            <a:ext cx="2088232" cy="534696"/>
            <a:chOff x="3863752" y="5242844"/>
            <a:chExt cx="2088232" cy="534696"/>
          </a:xfrm>
          <a:effectLst>
            <a:glow rad="63500">
              <a:schemeClr val="bg1"/>
            </a:glow>
          </a:effectLst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2138BF05-2797-4594-B79C-97998F5D29B0}"/>
                </a:ext>
              </a:extLst>
            </p:cNvPr>
            <p:cNvCxnSpPr>
              <a:cxnSpLocks/>
              <a:stCxn id="31" idx="1"/>
              <a:endCxn id="28" idx="3"/>
            </p:cNvCxnSpPr>
            <p:nvPr/>
          </p:nvCxnSpPr>
          <p:spPr>
            <a:xfrm flipH="1" flipV="1">
              <a:off x="3863752" y="5242844"/>
              <a:ext cx="2088232" cy="17595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867E9F10-358E-4363-A4E2-ADC698D1E916}"/>
                </a:ext>
              </a:extLst>
            </p:cNvPr>
            <p:cNvCxnSpPr>
              <a:cxnSpLocks/>
              <a:stCxn id="31" idx="1"/>
              <a:endCxn id="29" idx="3"/>
            </p:cNvCxnSpPr>
            <p:nvPr/>
          </p:nvCxnSpPr>
          <p:spPr>
            <a:xfrm flipH="1">
              <a:off x="3863752" y="5418802"/>
              <a:ext cx="2088232" cy="358738"/>
            </a:xfrm>
            <a:prstGeom prst="straightConnector1">
              <a:avLst/>
            </a:prstGeom>
            <a:ln w="31750" cap="rnd">
              <a:tailEnd type="triangle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FE2C6D1D-E4E9-4E64-8D1F-37C3DA7FD863}"/>
              </a:ext>
            </a:extLst>
          </p:cNvPr>
          <p:cNvSpPr txBox="1"/>
          <p:nvPr/>
        </p:nvSpPr>
        <p:spPr>
          <a:xfrm>
            <a:off x="5951984" y="5157192"/>
            <a:ext cx="4905922" cy="523220"/>
          </a:xfrm>
          <a:prstGeom prst="rect">
            <a:avLst/>
          </a:prstGeom>
          <a:solidFill>
            <a:schemeClr val="bg1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/>
              <a:t>extra fields to track nested-ness</a:t>
            </a:r>
            <a:endParaRPr lang="ru-RU" sz="28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7B36B-3CF5-4313-952E-268069F5BAB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C619724-9BF4-42B7-BED6-099B208FAAF3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87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37" dur="indefinit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0" dur="indefinit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1" grpId="0" animBg="1"/>
      <p:bldP spid="31" grpId="1" animBg="1"/>
      <p:bldP spid="28" grpId="0" animBg="1"/>
      <p:bldP spid="2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0C200-6312-4606-86B9-6BC9703A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C++ coroutine?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D9F02A-514F-4E2B-A789-C074DB46B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325563"/>
            <a:ext cx="3864425" cy="516731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Generator&lt;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foo() {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8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42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C320B7-65D7-4898-9BEB-8623A5E4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4068" y="1325563"/>
            <a:ext cx="7347923" cy="516731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dirty="0"/>
              <a:t>A coroutine behaves as if its 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r>
              <a:rPr lang="en-US" dirty="0"/>
              <a:t> were replaced by:</a:t>
            </a: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promise-type 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promise-constructor-arguments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try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initial_suspend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function-body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catch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...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{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!</a:t>
            </a: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initial-await-resume-called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)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</a:t>
            </a:r>
            <a:r>
              <a:rPr lang="en-US" dirty="0">
                <a:solidFill>
                  <a:srgbClr val="00607C"/>
                </a:solidFill>
                <a:latin typeface="Courier New" panose="02070309020205020404" pitchFamily="49" charset="0"/>
              </a:rPr>
              <a:t>throw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unhandled_exception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i="1" dirty="0">
                <a:solidFill>
                  <a:srgbClr val="000000"/>
                </a:solidFill>
                <a:latin typeface="Courier New" panose="02070309020205020404" pitchFamily="49" charset="0"/>
              </a:rPr>
              <a:t>final-suspend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70057"/>
                </a:solidFill>
                <a:latin typeface="Courier New" panose="02070309020205020404" pitchFamily="49" charset="0"/>
              </a:rPr>
              <a:t>: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 err="1">
                <a:solidFill>
                  <a:srgbClr val="00607C"/>
                </a:solidFill>
                <a:latin typeface="Courier New" panose="02070309020205020404" pitchFamily="49" charset="0"/>
              </a:rPr>
              <a:t>co_await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promise</a:t>
            </a:r>
            <a:r>
              <a:rPr lang="en-US" dirty="0" err="1">
                <a:solidFill>
                  <a:srgbClr val="570057"/>
                </a:solidFill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final_suspend</a:t>
            </a: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()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AF1915"/>
                </a:solidFill>
                <a:latin typeface="Courier New" panose="02070309020205020404" pitchFamily="49" charset="0"/>
              </a:rPr>
              <a:t>}</a:t>
            </a:r>
            <a:endParaRPr lang="en-US" i="1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C3013C-C335-4414-8F94-1AC5B3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</a:t>
            </a:fld>
            <a:endParaRPr lang="ru-RU"/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9F814E97-27CE-42AD-A2C8-D25DDFB7E220}"/>
              </a:ext>
            </a:extLst>
          </p:cNvPr>
          <p:cNvSpPr/>
          <p:nvPr/>
        </p:nvSpPr>
        <p:spPr>
          <a:xfrm>
            <a:off x="366979" y="2687217"/>
            <a:ext cx="3508310" cy="3715786"/>
          </a:xfrm>
          <a:prstGeom prst="roundRect">
            <a:avLst>
              <a:gd name="adj" fmla="val 5739"/>
            </a:avLst>
          </a:prstGeom>
          <a:solidFill>
            <a:schemeClr val="accent1">
              <a:lumMod val="20000"/>
              <a:lumOff val="80000"/>
            </a:schemeClr>
          </a:solidFill>
          <a:ln w="31750">
            <a:solidFill>
              <a:schemeClr val="accent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</a:rPr>
              <a:t>foo() body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E217F6-4ABE-4E66-9662-7CAF310DA959}"/>
              </a:ext>
            </a:extLst>
          </p:cNvPr>
          <p:cNvCxnSpPr>
            <a:endCxn id="10" idx="0"/>
          </p:cNvCxnSpPr>
          <p:nvPr/>
        </p:nvCxnSpPr>
        <p:spPr>
          <a:xfrm>
            <a:off x="2121135" y="2425959"/>
            <a:ext cx="0" cy="1156996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5DC9FB-55B3-4A0B-9CF9-0723182B1FC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2121135" y="4302955"/>
            <a:ext cx="0" cy="968841"/>
          </a:xfrm>
          <a:prstGeom prst="straightConnector1">
            <a:avLst/>
          </a:prstGeom>
          <a:ln w="38100">
            <a:solidFill>
              <a:schemeClr val="accent6"/>
            </a:solidFill>
            <a:prstDash val="dash"/>
            <a:tailEnd type="triangle" w="lg" len="lg"/>
          </a:ln>
          <a:effectLst>
            <a:glow rad="88900">
              <a:schemeClr val="accent1">
                <a:lumMod val="20000"/>
                <a:lumOff val="8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BE19069D-3447-418A-A116-17BA5113AC1F}"/>
              </a:ext>
            </a:extLst>
          </p:cNvPr>
          <p:cNvSpPr/>
          <p:nvPr/>
        </p:nvSpPr>
        <p:spPr>
          <a:xfrm>
            <a:off x="681135" y="3582955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initial suspend</a:t>
            </a:r>
          </a:p>
        </p:txBody>
      </p:sp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DB9F095C-3622-4540-BCE4-068FD213F2AB}"/>
              </a:ext>
            </a:extLst>
          </p:cNvPr>
          <p:cNvSpPr/>
          <p:nvPr/>
        </p:nvSpPr>
        <p:spPr>
          <a:xfrm>
            <a:off x="681135" y="5271796"/>
            <a:ext cx="2880000" cy="72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final suspend</a:t>
            </a:r>
          </a:p>
        </p:txBody>
      </p:sp>
      <p:cxnSp>
        <p:nvCxnSpPr>
          <p:cNvPr id="12" name="Curved Connector 22">
            <a:extLst>
              <a:ext uri="{FF2B5EF4-FFF2-40B4-BE49-F238E27FC236}">
                <a16:creationId xmlns:a16="http://schemas.microsoft.com/office/drawing/2014/main" id="{4B9F283B-B020-41C7-96F8-C9C404568A46}"/>
              </a:ext>
            </a:extLst>
          </p:cNvPr>
          <p:cNvCxnSpPr>
            <a:stCxn id="10" idx="2"/>
          </p:cNvCxnSpPr>
          <p:nvPr/>
        </p:nvCxnSpPr>
        <p:spPr>
          <a:xfrm rot="5400000">
            <a:off x="926353" y="3488569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086DA1-9BCF-4493-90F5-F38CB1101B7A}"/>
              </a:ext>
            </a:extLst>
          </p:cNvPr>
          <p:cNvCxnSpPr/>
          <p:nvPr/>
        </p:nvCxnSpPr>
        <p:spPr>
          <a:xfrm>
            <a:off x="2121134" y="6038449"/>
            <a:ext cx="1" cy="579158"/>
          </a:xfrm>
          <a:prstGeom prst="straightConnector1">
            <a:avLst/>
          </a:prstGeom>
          <a:ln w="38100">
            <a:solidFill>
              <a:schemeClr val="accent3"/>
            </a:solidFill>
            <a:prstDash val="dash"/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41">
            <a:extLst>
              <a:ext uri="{FF2B5EF4-FFF2-40B4-BE49-F238E27FC236}">
                <a16:creationId xmlns:a16="http://schemas.microsoft.com/office/drawing/2014/main" id="{F3FDDAA9-EBE8-4D5F-8515-E3291F18F26D}"/>
              </a:ext>
            </a:extLst>
          </p:cNvPr>
          <p:cNvCxnSpPr>
            <a:stCxn id="11" idx="2"/>
          </p:cNvCxnSpPr>
          <p:nvPr/>
        </p:nvCxnSpPr>
        <p:spPr>
          <a:xfrm rot="5400000">
            <a:off x="926353" y="5177410"/>
            <a:ext cx="380396" cy="2009168"/>
          </a:xfrm>
          <a:prstGeom prst="curvedConnector2">
            <a:avLst/>
          </a:prstGeom>
          <a:ln w="38100">
            <a:solidFill>
              <a:schemeClr val="accent2"/>
            </a:solidFill>
            <a:prstDash val="dash"/>
            <a:tailEnd type="diamond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2" descr="https://im6.ezgif.com/tmp/ezgif-6-9634c520c9a3-gif-im/frame_39_delay-0.08s.gif">
            <a:extLst>
              <a:ext uri="{FF2B5EF4-FFF2-40B4-BE49-F238E27FC236}">
                <a16:creationId xmlns:a16="http://schemas.microsoft.com/office/drawing/2014/main" id="{E0974944-7445-4D53-A61F-613238979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7244593"/>
            <a:ext cx="4242272" cy="3887462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5" descr="https://www.reactiongifs.com/r/mgc.gif">
            <a:extLst>
              <a:ext uri="{FF2B5EF4-FFF2-40B4-BE49-F238E27FC236}">
                <a16:creationId xmlns:a16="http://schemas.microsoft.com/office/drawing/2014/main" id="{B15EE7A9-1671-4968-A777-99EDB97BB4C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92216"/>
            <a:ext cx="4242268" cy="3887460"/>
          </a:xfrm>
          <a:prstGeom prst="rect">
            <a:avLst/>
          </a:prstGeom>
          <a:noFill/>
          <a:effectLst>
            <a:outerShdw blurRad="635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96437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90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56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4" grpId="0" animBg="1"/>
      <p:bldP spid="22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highlight>
                <a:srgbClr val="FFFFFF"/>
              </a:highlight>
            </a:endParaRPr>
          </a:p>
          <a:p>
            <a:pPr marL="0" indent="0">
              <a:buNone/>
            </a:pPr>
            <a:endParaRPr lang="ru-R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91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25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92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36527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93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611100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 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g.begin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!=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g.end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* 33;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++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g;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rest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94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68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95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91880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96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65527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baz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1;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2;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3;</a:t>
            </a:r>
          </a:p>
          <a:p>
            <a:pPr marL="0" indent="0">
              <a:buNone/>
            </a:pPr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bar();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yield the _whole_ thing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ru-RU" sz="2400" dirty="0">
              <a:solidFill>
                <a:srgbClr val="000000">
                  <a:alpha val="34000"/>
                </a:srgbClr>
              </a:solidFill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97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D21AC3B-EFCF-4A1F-A6B2-D4602062603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63752" y="5777540"/>
            <a:ext cx="1800200" cy="306300"/>
          </a:xfrm>
          <a:prstGeom prst="straightConnector1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51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const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rgbClr val="0000FF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 = </a:t>
            </a:r>
            <a:r>
              <a:rPr lang="en-US" sz="2400" dirty="0" err="1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qux</a:t>
            </a:r>
            <a:r>
              <a:rPr lang="en-US" sz="2400" dirty="0">
                <a:solidFill>
                  <a:srgbClr val="000000">
                    <a:alpha val="34000"/>
                  </a:srgbClr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&amp;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: h)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std::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cout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&lt;&lt; 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B776FB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\n</a:t>
            </a:r>
            <a:r>
              <a:rPr lang="en-US" sz="2400" dirty="0">
                <a:solidFill>
                  <a:srgbClr val="E21F1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  <a:endParaRPr lang="ru-RU" sz="2400" dirty="0"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98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2362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3689-7965-4276-8625-8D33D376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492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RecursiveGenerator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&lt;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&gt; bar() {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</a:t>
            </a:r>
            <a:r>
              <a:rPr lang="pt-BR" sz="2400" dirty="0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auto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 :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getValues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</a:t>
            </a:r>
            <a:r>
              <a:rPr lang="pt-BR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2400" dirty="0" err="1">
                <a:solidFill>
                  <a:srgbClr val="8F08C4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co_yield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n;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DDCC-6C9F-4B0F-812C-537AA0B1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79DF1-DEF2-4968-8CC9-91C4A91D9A19}" type="slidenum">
              <a:rPr lang="ru-RU" smtClean="0"/>
              <a:t>99</a:t>
            </a:fld>
            <a:endParaRPr lang="ru-R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CFD71-30D9-4B87-9AD6-2A8DE13F4F28}"/>
              </a:ext>
            </a:extLst>
          </p:cNvPr>
          <p:cNvSpPr/>
          <p:nvPr/>
        </p:nvSpPr>
        <p:spPr>
          <a:xfrm>
            <a:off x="1415480" y="3419856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qux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879EC-C83C-4DCB-B45F-5DDE9D25EA68}"/>
              </a:ext>
            </a:extLst>
          </p:cNvPr>
          <p:cNvSpPr txBox="1"/>
          <p:nvPr/>
        </p:nvSpPr>
        <p:spPr>
          <a:xfrm>
            <a:off x="1559496" y="3924517"/>
            <a:ext cx="3240360" cy="227511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48D300-789F-433C-8B67-0D49D4A456AF}"/>
              </a:ext>
            </a:extLst>
          </p:cNvPr>
          <p:cNvSpPr/>
          <p:nvPr/>
        </p:nvSpPr>
        <p:spPr>
          <a:xfrm>
            <a:off x="1703512" y="444080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9719E-5CF5-4BDE-9DA8-C56180BF7A29}"/>
              </a:ext>
            </a:extLst>
          </p:cNvPr>
          <p:cNvSpPr/>
          <p:nvPr/>
        </p:nvSpPr>
        <p:spPr>
          <a:xfrm>
            <a:off x="1703512" y="497549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476ACA-DF05-4610-B05F-B83C7D0C4097}"/>
              </a:ext>
            </a:extLst>
          </p:cNvPr>
          <p:cNvSpPr/>
          <p:nvPr/>
        </p:nvSpPr>
        <p:spPr>
          <a:xfrm>
            <a:off x="5663952" y="3717053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 err="1">
                <a:solidFill>
                  <a:schemeClr val="tx1"/>
                </a:solidFill>
              </a:rPr>
              <a:t>baz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33A97C-DC69-4B03-BF12-18E7E4A576BC}"/>
              </a:ext>
            </a:extLst>
          </p:cNvPr>
          <p:cNvSpPr txBox="1"/>
          <p:nvPr/>
        </p:nvSpPr>
        <p:spPr>
          <a:xfrm>
            <a:off x="5807968" y="4221714"/>
            <a:ext cx="3240360" cy="22751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4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75C87D-2AE2-4056-BA56-0336620652DE}"/>
              </a:ext>
            </a:extLst>
          </p:cNvPr>
          <p:cNvSpPr/>
          <p:nvPr/>
        </p:nvSpPr>
        <p:spPr>
          <a:xfrm>
            <a:off x="5951984" y="4737997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FF2BE4-B13C-4F78-9BCC-E0DAB40B476E}"/>
              </a:ext>
            </a:extLst>
          </p:cNvPr>
          <p:cNvSpPr/>
          <p:nvPr/>
        </p:nvSpPr>
        <p:spPr>
          <a:xfrm>
            <a:off x="8121039" y="350180"/>
            <a:ext cx="3528392" cy="292379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ysDot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bar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06339C-3A18-4B04-B0A2-03731A2848FC}"/>
              </a:ext>
            </a:extLst>
          </p:cNvPr>
          <p:cNvSpPr txBox="1"/>
          <p:nvPr/>
        </p:nvSpPr>
        <p:spPr>
          <a:xfrm>
            <a:off x="8265055" y="854841"/>
            <a:ext cx="3240360" cy="22751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txBody>
          <a:bodyPr wrap="square" rtlCol="0">
            <a:noAutofit/>
          </a:bodyPr>
          <a:lstStyle/>
          <a:p>
            <a:r>
              <a:rPr lang="en-US" sz="2800" dirty="0"/>
              <a:t>promise</a:t>
            </a:r>
            <a:endParaRPr lang="ru-RU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8FA56-6640-401B-B46D-ABF89D031681}"/>
              </a:ext>
            </a:extLst>
          </p:cNvPr>
          <p:cNvSpPr/>
          <p:nvPr/>
        </p:nvSpPr>
        <p:spPr>
          <a:xfrm>
            <a:off x="8409071" y="1371124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result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A6D526-96CC-468F-933B-8CE01C758374}"/>
              </a:ext>
            </a:extLst>
          </p:cNvPr>
          <p:cNvSpPr/>
          <p:nvPr/>
        </p:nvSpPr>
        <p:spPr>
          <a:xfrm>
            <a:off x="8409071" y="2440516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2CD220-3428-4FC3-9509-F9066141B8F0}"/>
              </a:ext>
            </a:extLst>
          </p:cNvPr>
          <p:cNvSpPr/>
          <p:nvPr/>
        </p:nvSpPr>
        <p:spPr>
          <a:xfrm>
            <a:off x="5951984" y="5807389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A7EB97C-2348-4341-B324-F19B301D9EB9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4799856" y="5373216"/>
            <a:ext cx="1152128" cy="166825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AEF9A14-A8CF-4191-AE7D-164942637C72}"/>
              </a:ext>
            </a:extLst>
          </p:cNvPr>
          <p:cNvSpPr/>
          <p:nvPr/>
        </p:nvSpPr>
        <p:spPr>
          <a:xfrm>
            <a:off x="5951984" y="5272693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0F6118-EC38-4213-9B2A-EE71D1280DB0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 flipV="1">
            <a:off x="3863752" y="3273971"/>
            <a:ext cx="6021483" cy="2503569"/>
          </a:xfrm>
          <a:prstGeom prst="curvedConnector2">
            <a:avLst/>
          </a:prstGeom>
          <a:ln w="31750">
            <a:solidFill>
              <a:srgbClr val="00B050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57E046-FF2C-4E10-BD1E-BBFA481AD75E}"/>
              </a:ext>
            </a:extLst>
          </p:cNvPr>
          <p:cNvCxnSpPr>
            <a:stCxn id="23" idx="1"/>
            <a:endCxn id="11" idx="0"/>
          </p:cNvCxnSpPr>
          <p:nvPr/>
        </p:nvCxnSpPr>
        <p:spPr>
          <a:xfrm rot="10800000" flipV="1">
            <a:off x="3179677" y="2173167"/>
            <a:ext cx="5229395" cy="1751349"/>
          </a:xfrm>
          <a:prstGeom prst="curvedConnector2">
            <a:avLst/>
          </a:prstGeom>
          <a:ln w="31750">
            <a:solidFill>
              <a:schemeClr val="accent5"/>
            </a:solidFill>
            <a:tailEnd type="triangle" w="lg" len="lg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43268-E3DD-4434-AC39-9C43E34891C3}"/>
              </a:ext>
            </a:extLst>
          </p:cNvPr>
          <p:cNvSpPr/>
          <p:nvPr/>
        </p:nvSpPr>
        <p:spPr>
          <a:xfrm>
            <a:off x="8409071" y="1905820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root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C3650-D663-423B-AFB4-13E32912381C}"/>
              </a:ext>
            </a:extLst>
          </p:cNvPr>
          <p:cNvSpPr/>
          <p:nvPr/>
        </p:nvSpPr>
        <p:spPr>
          <a:xfrm>
            <a:off x="1703512" y="5510192"/>
            <a:ext cx="2160240" cy="5346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</a:rPr>
              <a:t>continuation</a:t>
            </a:r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23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4"/>
                                      </p:to>
                                    </p:set>
                                    <p:animEffect filter="image" prLst="opacity: 0.34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47917</TotalTime>
  <Words>11211</Words>
  <Application>Microsoft Office PowerPoint</Application>
  <PresentationFormat>Widescreen</PresentationFormat>
  <Paragraphs>2302</Paragraphs>
  <Slides>149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149</vt:i4>
      </vt:variant>
    </vt:vector>
  </HeadingPairs>
  <TitlesOfParts>
    <vt:vector size="158" baseType="lpstr">
      <vt:lpstr>Arial</vt:lpstr>
      <vt:lpstr>Calibri</vt:lpstr>
      <vt:lpstr>Calibri Light</vt:lpstr>
      <vt:lpstr>Cascadia Mono</vt:lpstr>
      <vt:lpstr>Comic Sans MS</vt:lpstr>
      <vt:lpstr>Consolas</vt:lpstr>
      <vt:lpstr>Courier New</vt:lpstr>
      <vt:lpstr>Times New Roman</vt:lpstr>
      <vt:lpstr>Office Theme</vt:lpstr>
      <vt:lpstr>PowerPoint Presentation</vt:lpstr>
      <vt:lpstr>Understanding C++ coroutines by example part 2: generators</vt:lpstr>
      <vt:lpstr>Coroutines at CppCon 2022</vt:lpstr>
      <vt:lpstr>Goals of this talk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What is a C++ coroutine?</vt:lpstr>
      <vt:lpstr>Best practices so far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“Naïve”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PowerPoint Presentation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Simple generator</vt:lpstr>
      <vt:lpstr>What we want to have</vt:lpstr>
      <vt:lpstr>What we want to have</vt:lpstr>
      <vt:lpstr>Range generator</vt:lpstr>
      <vt:lpstr>PowerPoint Presentation</vt:lpstr>
      <vt:lpstr>PowerPoint Presentation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Range generator</vt:lpstr>
      <vt:lpstr>Understanding C++ coroutines by example part 2: generators</vt:lpstr>
      <vt:lpstr>PowerPoint Presentation</vt:lpstr>
      <vt:lpstr>Range generator</vt:lpstr>
      <vt:lpstr>Range generator</vt:lpstr>
      <vt:lpstr>PowerPoint Presentation</vt:lpstr>
      <vt:lpstr>Range generator</vt:lpstr>
      <vt:lpstr>Range generator</vt:lpstr>
      <vt:lpstr>PowerPoint Presentation</vt:lpstr>
      <vt:lpstr>Yielding from nested generators</vt:lpstr>
      <vt:lpstr>Yielding from nested generators</vt:lpstr>
      <vt:lpstr>Recursive generator</vt:lpstr>
      <vt:lpstr>Recursive generator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Recursive generator</vt:lpstr>
      <vt:lpstr>std::generator</vt:lpstr>
      <vt:lpstr>PowerPoint Presentation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std::generator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PowerPoint Presentation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Async generator</vt:lpstr>
      <vt:lpstr>You may want to watch</vt:lpstr>
      <vt:lpstr>Thanks for listening!</vt:lpstr>
      <vt:lpstr>Understanding C++ coroutines by example part 2: generators</vt:lpstr>
      <vt:lpstr>References</vt:lpstr>
      <vt:lpstr>Bonus slides</vt:lpstr>
      <vt:lpstr>Ugly simple generator</vt:lpstr>
      <vt:lpstr>Ugly simple generator</vt:lpstr>
      <vt:lpstr>Ugly simple generator</vt:lpstr>
      <vt:lpstr>Range generator with lazy iterator</vt:lpstr>
      <vt:lpstr>PowerPoint Presentation</vt:lpstr>
      <vt:lpstr>Range generator with lazy iterator</vt:lpstr>
      <vt:lpstr>Range generator with lazy iterator</vt:lpstr>
      <vt:lpstr>Range generator with lazy iterator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C++ coroutines by example, part 2: generators</dc:title>
  <dc:creator>Pavel Novikov</dc:creator>
  <cp:lastModifiedBy>Pavel Novikov</cp:lastModifiedBy>
  <cp:revision>460</cp:revision>
  <dcterms:created xsi:type="dcterms:W3CDTF">2022-02-22T11:38:50Z</dcterms:created>
  <dcterms:modified xsi:type="dcterms:W3CDTF">2022-09-10T16:42:58Z</dcterms:modified>
</cp:coreProperties>
</file>

<file path=docProps/thumbnail.jpeg>
</file>